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application/vnd.openxmlformats-officedocument.spreadsheetml.sheet" Extension="xlsx"/>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theme+xml" PartName="/ppt/theme/theme2.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10.xml"/>
  <Override ContentType="application/vnd.openxmlformats-officedocument.drawingml.chart+xml" PartName="/ppt/charts/chart1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1253" userDrawn="1">
          <p15:clr>
            <a:srgbClr val="A4A3A4"/>
          </p15:clr>
        </p15:guide>
        <p15:guide id="2" pos="5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34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000000"/>
          </a:solidFill>
        </a:fill>
      </a:tcStyle>
    </a:band2H>
    <a:firstCo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lastRow>
    <a:firstRow>
      <a:tcTxStyle b="on" i="off">
        <a:fontRef idx="minor">
          <a:srgbClr val="000000"/>
        </a:fontRef>
        <a:srgbClr val="000000"/>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34"/>
    <p:restoredTop sz="94690"/>
  </p:normalViewPr>
  <p:slideViewPr>
    <p:cSldViewPr snapToGrid="0" snapToObjects="1">
      <p:cViewPr varScale="1">
        <p:scale>
          <a:sx n="166" d="100"/>
          <a:sy n="166" d="100"/>
        </p:scale>
        <p:origin x="2104" y="184"/>
      </p:cViewPr>
      <p:guideLst>
        <p:guide orient="horz" pos="1253"/>
        <p:guide pos="5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oglio_di_lavoro_di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oglio_di_lavoro_di_Microsoft_Excel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lavoro_di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Foglio_di_lavoro_di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Foglio_di_lavoro_di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Foglio_di_lavoro_di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Foglio_di_lavoro_di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Foglio_di_lavoro_di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it-IT"/>
  <c:roundedCorners val="0"/>
  <c:style val="2"/>
  <c:chart>
    <c:autoTitleDeleted val="1"/>
    <c:plotArea>
      <c:layout>
        <c:manualLayout>
          <c:layoutTarget val="inner"/>
          <c:xMode val="edge"/>
          <c:yMode val="edge"/>
          <c:x val="3.5953600000000002E-2"/>
          <c:y val="5.6579999999999998E-2"/>
          <c:w val="0.55628699999999998"/>
          <c:h val="0.85377700000000001"/>
        </c:manualLayout>
      </c:layout>
      <c:barChart>
        <c:barDir val="bar"/>
        <c:grouping val="clustered"/>
        <c:varyColors val="0"/>
        <c:ser>
          <c:idx val="0"/>
          <c:order val="0"/>
          <c:tx>
            <c:strRef>
              <c:f>Sheet1!$A$2</c:f>
              <c:strCache>
                <c:ptCount val="1"/>
                <c:pt idx="0">
                  <c:v>TV</c:v>
                </c:pt>
              </c:strCache>
            </c:strRef>
          </c:tx>
          <c:spPr>
            <a:solidFill>
              <a:srgbClr val="00B0F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Sheet1!$B$2:$B$2</c:f>
              <c:numCache>
                <c:formatCode>General</c:formatCode>
                <c:ptCount val="1"/>
                <c:pt idx="0">
                  <c:v>25</c:v>
                </c:pt>
              </c:numCache>
            </c:numRef>
          </c:val>
          <c:extLst>
            <c:ext xmlns:c16="http://schemas.microsoft.com/office/drawing/2014/chart" uri="{C3380CC4-5D6E-409C-BE32-E72D297353CC}">
              <c16:uniqueId val="{00000000-54F6-654A-A78C-8B08729EF53B}"/>
            </c:ext>
          </c:extLst>
        </c:ser>
        <c:ser>
          <c:idx val="1"/>
          <c:order val="1"/>
          <c:tx>
            <c:strRef>
              <c:f>Sheet1!$A$3</c:f>
              <c:strCache>
                <c:ptCount val="1"/>
                <c:pt idx="0">
                  <c:v>Radio</c:v>
                </c:pt>
              </c:strCache>
            </c:strRef>
          </c:tx>
          <c:spPr>
            <a:solidFill>
              <a:schemeClr val="accent2"/>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Sheet1!$B$3:$B$3</c:f>
              <c:numCache>
                <c:formatCode>General</c:formatCode>
                <c:ptCount val="1"/>
                <c:pt idx="0">
                  <c:v>13</c:v>
                </c:pt>
              </c:numCache>
            </c:numRef>
          </c:val>
          <c:extLst>
            <c:ext xmlns:c16="http://schemas.microsoft.com/office/drawing/2014/chart" uri="{C3380CC4-5D6E-409C-BE32-E72D297353CC}">
              <c16:uniqueId val="{00000001-54F6-654A-A78C-8B08729EF53B}"/>
            </c:ext>
          </c:extLst>
        </c:ser>
        <c:ser>
          <c:idx val="2"/>
          <c:order val="2"/>
          <c:tx>
            <c:strRef>
              <c:f>Sheet1!$A$4</c:f>
              <c:strCache>
                <c:ptCount val="1"/>
                <c:pt idx="0">
                  <c:v>Cartelloni Pubblicitari</c:v>
                </c:pt>
              </c:strCache>
            </c:strRef>
          </c:tx>
          <c:spPr>
            <a:solidFill>
              <a:schemeClr val="accent3"/>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Sheet1!$B$4:$B$4</c:f>
              <c:numCache>
                <c:formatCode>General</c:formatCode>
                <c:ptCount val="1"/>
                <c:pt idx="0">
                  <c:v>23</c:v>
                </c:pt>
              </c:numCache>
            </c:numRef>
          </c:val>
          <c:extLst>
            <c:ext xmlns:c16="http://schemas.microsoft.com/office/drawing/2014/chart" uri="{C3380CC4-5D6E-409C-BE32-E72D297353CC}">
              <c16:uniqueId val="{00000002-54F6-654A-A78C-8B08729EF53B}"/>
            </c:ext>
          </c:extLst>
        </c:ser>
        <c:ser>
          <c:idx val="3"/>
          <c:order val="3"/>
          <c:tx>
            <c:strRef>
              <c:f>Sheet1!$A$5</c:f>
              <c:strCache>
                <c:ptCount val="1"/>
                <c:pt idx="0">
                  <c:v>Internet</c:v>
                </c:pt>
              </c:strCache>
            </c:strRef>
          </c:tx>
          <c:spPr>
            <a:solidFill>
              <a:schemeClr val="accent4"/>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Sheet1!$B$5:$B$5</c:f>
              <c:numCache>
                <c:formatCode>General</c:formatCode>
                <c:ptCount val="1"/>
                <c:pt idx="0">
                  <c:v>65</c:v>
                </c:pt>
              </c:numCache>
            </c:numRef>
          </c:val>
          <c:extLst>
            <c:ext xmlns:c16="http://schemas.microsoft.com/office/drawing/2014/chart" uri="{C3380CC4-5D6E-409C-BE32-E72D297353CC}">
              <c16:uniqueId val="{00000003-54F6-654A-A78C-8B08729EF53B}"/>
            </c:ext>
          </c:extLst>
        </c:ser>
        <c:ser>
          <c:idx val="4"/>
          <c:order val="4"/>
          <c:tx>
            <c:strRef>
              <c:f>Sheet1!$A$6</c:f>
              <c:strCache>
                <c:ptCount val="1"/>
                <c:pt idx="0">
                  <c:v>Pubblicità in Quotidiani</c:v>
                </c:pt>
              </c:strCache>
            </c:strRef>
          </c:tx>
          <c:spPr>
            <a:solidFill>
              <a:srgbClr val="00808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Sheet1!$B$6:$B$6</c:f>
              <c:numCache>
                <c:formatCode>General</c:formatCode>
                <c:ptCount val="1"/>
                <c:pt idx="0">
                  <c:v>19</c:v>
                </c:pt>
              </c:numCache>
            </c:numRef>
          </c:val>
          <c:extLst>
            <c:ext xmlns:c16="http://schemas.microsoft.com/office/drawing/2014/chart" uri="{C3380CC4-5D6E-409C-BE32-E72D297353CC}">
              <c16:uniqueId val="{00000004-54F6-654A-A78C-8B08729EF53B}"/>
            </c:ext>
          </c:extLst>
        </c:ser>
        <c:ser>
          <c:idx val="5"/>
          <c:order val="5"/>
          <c:tx>
            <c:strRef>
              <c:f>Sheet1!$A$7</c:f>
              <c:strCache>
                <c:ptCount val="1"/>
                <c:pt idx="0">
                  <c:v>Riviste e Cataloghi Pubblicitari</c:v>
                </c:pt>
              </c:strCache>
            </c:strRef>
          </c:tx>
          <c:spPr>
            <a:solidFill>
              <a:schemeClr val="accent6"/>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Sheet1!$B$7:$B$7</c:f>
              <c:numCache>
                <c:formatCode>General</c:formatCode>
                <c:ptCount val="1"/>
                <c:pt idx="0">
                  <c:v>26</c:v>
                </c:pt>
              </c:numCache>
            </c:numRef>
          </c:val>
          <c:extLst>
            <c:ext xmlns:c16="http://schemas.microsoft.com/office/drawing/2014/chart" uri="{C3380CC4-5D6E-409C-BE32-E72D297353CC}">
              <c16:uniqueId val="{00000005-54F6-654A-A78C-8B08729EF53B}"/>
            </c:ext>
          </c:extLst>
        </c:ser>
        <c:ser>
          <c:idx val="6"/>
          <c:order val="6"/>
          <c:tx>
            <c:strRef>
              <c:f>Sheet1!$A$8</c:f>
              <c:strCache>
                <c:ptCount val="1"/>
                <c:pt idx="0">
                  <c:v>Volantini</c:v>
                </c:pt>
              </c:strCache>
            </c:strRef>
          </c:tx>
          <c:spPr>
            <a:solidFill>
              <a:srgbClr val="FF330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Sheet1!$B$8:$B$8</c:f>
              <c:numCache>
                <c:formatCode>General</c:formatCode>
                <c:ptCount val="1"/>
                <c:pt idx="0">
                  <c:v>66</c:v>
                </c:pt>
              </c:numCache>
            </c:numRef>
          </c:val>
          <c:extLst>
            <c:ext xmlns:c16="http://schemas.microsoft.com/office/drawing/2014/chart" uri="{C3380CC4-5D6E-409C-BE32-E72D297353CC}">
              <c16:uniqueId val="{00000006-54F6-654A-A78C-8B08729EF53B}"/>
            </c:ext>
          </c:extLst>
        </c:ser>
        <c:ser>
          <c:idx val="7"/>
          <c:order val="7"/>
          <c:tx>
            <c:strRef>
              <c:f>Sheet1!$A$9</c:f>
              <c:strCache>
                <c:ptCount val="1"/>
                <c:pt idx="0">
                  <c:v>E-mail (Newsletter) dai negozi</c:v>
                </c:pt>
              </c:strCache>
            </c:strRef>
          </c:tx>
          <c:spPr>
            <a:solidFill>
              <a:srgbClr val="ADB9CA"/>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Sheet1!$B$9:$B$9</c:f>
              <c:numCache>
                <c:formatCode>General</c:formatCode>
                <c:ptCount val="1"/>
                <c:pt idx="0">
                  <c:v>28</c:v>
                </c:pt>
              </c:numCache>
            </c:numRef>
          </c:val>
          <c:extLst>
            <c:ext xmlns:c16="http://schemas.microsoft.com/office/drawing/2014/chart" uri="{C3380CC4-5D6E-409C-BE32-E72D297353CC}">
              <c16:uniqueId val="{00000007-54F6-654A-A78C-8B08729EF53B}"/>
            </c:ext>
          </c:extLst>
        </c:ser>
        <c:dLbls>
          <c:showLegendKey val="0"/>
          <c:showVal val="0"/>
          <c:showCatName val="0"/>
          <c:showSerName val="0"/>
          <c:showPercent val="0"/>
          <c:showBubbleSize val="0"/>
        </c:dLbls>
        <c:gapWidth val="182"/>
        <c:axId val="2094734552"/>
        <c:axId val="2094734553"/>
      </c:barChart>
      <c:catAx>
        <c:axId val="2094734552"/>
        <c:scaling>
          <c:orientation val="maxMin"/>
        </c:scaling>
        <c:delete val="0"/>
        <c:axPos val="l"/>
        <c:numFmt formatCode="General" sourceLinked="0"/>
        <c:majorTickMark val="none"/>
        <c:minorTickMark val="none"/>
        <c:tickLblPos val="none"/>
        <c:spPr>
          <a:ln w="12700" cap="flat">
            <a:noFill/>
            <a:prstDash val="solid"/>
            <a:miter lim="800000"/>
          </a:ln>
        </c:spPr>
        <c:txPr>
          <a:bodyPr rot="0"/>
          <a:lstStyle/>
          <a:p>
            <a:pPr>
              <a:defRPr sz="900" b="0" i="0" u="none" strike="noStrike">
                <a:solidFill>
                  <a:srgbClr val="000000"/>
                </a:solidFill>
                <a:latin typeface="Arial"/>
              </a:defRPr>
            </a:pPr>
            <a:endParaRPr lang="it-IT"/>
          </a:p>
        </c:txPr>
        <c:crossAx val="2094734553"/>
        <c:crosses val="autoZero"/>
        <c:auto val="1"/>
        <c:lblAlgn val="ctr"/>
        <c:lblOffset val="100"/>
        <c:noMultiLvlLbl val="1"/>
      </c:catAx>
      <c:valAx>
        <c:axId val="2094734553"/>
        <c:scaling>
          <c:orientation val="minMax"/>
          <c:max val="100"/>
        </c:scaling>
        <c:delete val="0"/>
        <c:axPos val="t"/>
        <c:numFmt formatCode="0" sourceLinked="0"/>
        <c:majorTickMark val="none"/>
        <c:minorTickMark val="none"/>
        <c:tickLblPos val="high"/>
        <c:spPr>
          <a:ln w="12700" cap="flat">
            <a:solidFill>
              <a:srgbClr val="888888"/>
            </a:solidFill>
            <a:prstDash val="solid"/>
            <a:miter lim="800000"/>
          </a:ln>
        </c:spPr>
        <c:txPr>
          <a:bodyPr rot="0"/>
          <a:lstStyle/>
          <a:p>
            <a:pPr>
              <a:defRPr sz="900" b="0" i="0" u="none" strike="noStrike">
                <a:solidFill>
                  <a:srgbClr val="595959"/>
                </a:solidFill>
                <a:latin typeface="Arial"/>
              </a:defRPr>
            </a:pPr>
            <a:endParaRPr lang="it-IT"/>
          </a:p>
        </c:txPr>
        <c:crossAx val="2094734552"/>
        <c:crosses val="autoZero"/>
        <c:crossBetween val="between"/>
        <c:majorUnit val="25"/>
        <c:minorUnit val="12.5"/>
      </c:valAx>
      <c:spPr>
        <a:noFill/>
        <a:ln w="12700" cap="flat">
          <a:noFill/>
          <a:miter lim="400000"/>
        </a:ln>
        <a:effectLst/>
      </c:spPr>
    </c:plotArea>
    <c:legend>
      <c:legendPos val="r"/>
      <c:layout>
        <c:manualLayout>
          <c:xMode val="edge"/>
          <c:yMode val="edge"/>
          <c:x val="0.589063"/>
          <c:y val="0.160244"/>
          <c:w val="0.410937"/>
          <c:h val="0.34078000000000003"/>
        </c:manualLayout>
      </c:layout>
      <c:overlay val="1"/>
      <c:spPr>
        <a:noFill/>
        <a:ln w="12700" cap="flat">
          <a:noFill/>
          <a:miter lim="400000"/>
        </a:ln>
        <a:effectLst/>
      </c:spPr>
      <c:txPr>
        <a:bodyPr rot="0"/>
        <a:lstStyle/>
        <a:p>
          <a:pPr>
            <a:defRPr sz="700" b="0" i="0" u="none" strike="noStrike">
              <a:solidFill>
                <a:srgbClr val="595959"/>
              </a:solidFill>
              <a:latin typeface="Arial"/>
            </a:defRPr>
          </a:pPr>
          <a:endParaRPr lang="it-IT"/>
        </a:p>
      </c:txPr>
    </c:legend>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it-IT"/>
  <c:roundedCorners val="0"/>
  <c:style val="2"/>
  <c:chart>
    <c:autoTitleDeleted val="1"/>
    <c:plotArea>
      <c:layout>
        <c:manualLayout>
          <c:layoutTarget val="inner"/>
          <c:xMode val="edge"/>
          <c:yMode val="edge"/>
          <c:x val="0.27889900000000001"/>
          <c:y val="0.27889900000000001"/>
          <c:w val="0.44220100000000001"/>
          <c:h val="0.429701"/>
        </c:manualLayout>
      </c:layout>
      <c:doughnutChart>
        <c:varyColors val="0"/>
        <c:ser>
          <c:idx val="0"/>
          <c:order val="0"/>
          <c:tx>
            <c:strRef>
              <c:f>Sheet1!$A$2</c:f>
              <c:strCache>
                <c:ptCount val="1"/>
                <c:pt idx="0">
                  <c:v>Più piccoli di un A4</c:v>
                </c:pt>
              </c:strCache>
            </c:strRef>
          </c:tx>
          <c:spPr>
            <a:solidFill>
              <a:srgbClr val="BA8C00"/>
            </a:solidFill>
            <a:ln w="9525" cap="flat">
              <a:solidFill>
                <a:srgbClr val="000000"/>
              </a:solidFill>
              <a:prstDash val="solid"/>
              <a:round/>
            </a:ln>
            <a:effectLst/>
          </c:spPr>
          <c:dPt>
            <c:idx val="0"/>
            <c:bubble3D val="0"/>
            <c:extLst>
              <c:ext xmlns:c16="http://schemas.microsoft.com/office/drawing/2014/chart" uri="{C3380CC4-5D6E-409C-BE32-E72D297353CC}">
                <c16:uniqueId val="{00000001-16C3-B345-B496-6121190AF80C}"/>
              </c:ext>
            </c:extLst>
          </c:dPt>
          <c:dPt>
            <c:idx val="1"/>
            <c:bubble3D val="0"/>
            <c:spPr>
              <a:solidFill>
                <a:srgbClr val="D19D00"/>
              </a:solidFill>
              <a:ln w="9525" cap="flat">
                <a:solidFill>
                  <a:srgbClr val="000000"/>
                </a:solidFill>
                <a:prstDash val="solid"/>
                <a:round/>
              </a:ln>
              <a:effectLst/>
            </c:spPr>
            <c:extLst>
              <c:ext xmlns:c16="http://schemas.microsoft.com/office/drawing/2014/chart" uri="{C3380CC4-5D6E-409C-BE32-E72D297353CC}">
                <c16:uniqueId val="{00000003-16C3-B345-B496-6121190AF80C}"/>
              </c:ext>
            </c:extLst>
          </c:dPt>
          <c:dPt>
            <c:idx val="2"/>
            <c:bubble3D val="0"/>
            <c:spPr>
              <a:solidFill>
                <a:srgbClr val="E8AF00"/>
              </a:solidFill>
              <a:ln w="9525" cap="flat">
                <a:solidFill>
                  <a:srgbClr val="000000"/>
                </a:solidFill>
                <a:prstDash val="solid"/>
                <a:round/>
              </a:ln>
              <a:effectLst/>
            </c:spPr>
            <c:extLst>
              <c:ext xmlns:c16="http://schemas.microsoft.com/office/drawing/2014/chart" uri="{C3380CC4-5D6E-409C-BE32-E72D297353CC}">
                <c16:uniqueId val="{00000005-16C3-B345-B496-6121190AF80C}"/>
              </c:ext>
            </c:extLst>
          </c:dPt>
          <c:dPt>
            <c:idx val="3"/>
            <c:bubble3D val="0"/>
            <c:spPr>
              <a:solidFill>
                <a:srgbClr val="FFC11F"/>
              </a:solidFill>
              <a:ln w="9525" cap="flat">
                <a:solidFill>
                  <a:srgbClr val="000000"/>
                </a:solidFill>
                <a:prstDash val="solid"/>
                <a:round/>
              </a:ln>
              <a:effectLst/>
            </c:spPr>
            <c:extLst>
              <c:ext xmlns:c16="http://schemas.microsoft.com/office/drawing/2014/chart" uri="{C3380CC4-5D6E-409C-BE32-E72D297353CC}">
                <c16:uniqueId val="{00000007-16C3-B345-B496-6121190AF80C}"/>
              </c:ext>
            </c:extLst>
          </c:dPt>
          <c:dPt>
            <c:idx val="4"/>
            <c:bubble3D val="0"/>
            <c:spPr>
              <a:solidFill>
                <a:srgbClr val="FFC85D"/>
              </a:solidFill>
              <a:ln w="9525" cap="flat">
                <a:solidFill>
                  <a:srgbClr val="000000"/>
                </a:solidFill>
                <a:prstDash val="solid"/>
                <a:round/>
              </a:ln>
              <a:effectLst/>
            </c:spPr>
            <c:extLst>
              <c:ext xmlns:c16="http://schemas.microsoft.com/office/drawing/2014/chart" uri="{C3380CC4-5D6E-409C-BE32-E72D297353CC}">
                <c16:uniqueId val="{00000009-16C3-B345-B496-6121190AF80C}"/>
              </c:ext>
            </c:extLst>
          </c:dPt>
          <c:dLbls>
            <c:dLbl>
              <c:idx val="0"/>
              <c:layout>
                <c:manualLayout>
                  <c:x val="0.15584986269721882"/>
                  <c:y val="-0.14558430287883919"/>
                </c:manualLayout>
              </c:layout>
              <c:numFmt formatCode="0%" sourceLinked="0"/>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extLst>
                <c:ext xmlns:c15="http://schemas.microsoft.com/office/drawing/2012/chart" uri="{CE6537A1-D6FC-4f65-9D91-7224C49458BB}">
                  <c15:layout>
                    <c:manualLayout>
                      <c:w val="0.35369519737871835"/>
                      <c:h val="9.3323271076178979E-2"/>
                    </c:manualLayout>
                  </c15:layout>
                </c:ext>
                <c:ext xmlns:c16="http://schemas.microsoft.com/office/drawing/2014/chart" uri="{C3380CC4-5D6E-409C-BE32-E72D297353CC}">
                  <c16:uniqueId val="{00000001-16C3-B345-B496-6121190AF80C}"/>
                </c:ext>
              </c:extLst>
            </c:dLbl>
            <c:dLbl>
              <c:idx val="1"/>
              <c:layout>
                <c:manualLayout>
                  <c:x val="0.16798188793712215"/>
                  <c:y val="6.1593358910278125E-2"/>
                </c:manualLayout>
              </c:layout>
              <c:numFmt formatCode="0%" sourceLinked="0"/>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6C3-B345-B496-6121190AF80C}"/>
                </c:ext>
              </c:extLst>
            </c:dLbl>
            <c:dLbl>
              <c:idx val="2"/>
              <c:layout>
                <c:manualLayout>
                  <c:x val="-0.17544774962321646"/>
                  <c:y val="0.13438551034969773"/>
                </c:manualLayout>
              </c:layout>
              <c:numFmt formatCode="0%" sourceLinked="0"/>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6C3-B345-B496-6121190AF80C}"/>
                </c:ext>
              </c:extLst>
            </c:dLbl>
            <c:dLbl>
              <c:idx val="3"/>
              <c:layout>
                <c:manualLayout>
                  <c:x val="-0.20717766178911734"/>
                  <c:y val="-5.599396264570739E-3"/>
                </c:manualLayout>
              </c:layout>
              <c:numFmt formatCode="0%" sourceLinked="0"/>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6C3-B345-B496-6121190AF80C}"/>
                </c:ext>
              </c:extLst>
            </c:dLbl>
            <c:dLbl>
              <c:idx val="4"/>
              <c:layout>
                <c:manualLayout>
                  <c:x val="-0.11945378697750909"/>
                  <c:y val="-0.13998490661426849"/>
                </c:manualLayout>
              </c:layout>
              <c:numFmt formatCode="0%" sourceLinked="0"/>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6C3-B345-B496-6121190AF80C}"/>
                </c:ext>
              </c:extLst>
            </c:dLbl>
            <c:numFmt formatCode="0%" sourceLinked="0"/>
            <c:spPr>
              <a:noFill/>
              <a:ln>
                <a:noFill/>
              </a:ln>
              <a:effectLst/>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Sheet1!$B$1:$F$1</c:f>
              <c:strCache>
                <c:ptCount val="5"/>
                <c:pt idx="0">
                  <c:v>Più piccoli di un A4</c:v>
                </c:pt>
                <c:pt idx="1">
                  <c:v>A4</c:v>
                </c:pt>
                <c:pt idx="2">
                  <c:v>A3</c:v>
                </c:pt>
                <c:pt idx="3">
                  <c:v>Più grandi di un A3</c:v>
                </c:pt>
                <c:pt idx="4">
                  <c:v>Non ho preferenze</c:v>
                </c:pt>
              </c:strCache>
            </c:strRef>
          </c:cat>
          <c:val>
            <c:numRef>
              <c:f>Sheet1!$B$2:$F$2</c:f>
              <c:numCache>
                <c:formatCode>General</c:formatCode>
                <c:ptCount val="5"/>
                <c:pt idx="0">
                  <c:v>8.2430029999999999</c:v>
                </c:pt>
                <c:pt idx="1">
                  <c:v>53.442402000000001</c:v>
                </c:pt>
                <c:pt idx="2">
                  <c:v>14.411941000000001</c:v>
                </c:pt>
                <c:pt idx="3">
                  <c:v>3.2083940000000002</c:v>
                </c:pt>
                <c:pt idx="4">
                  <c:v>20.69426</c:v>
                </c:pt>
              </c:numCache>
            </c:numRef>
          </c:val>
          <c:extLst>
            <c:ext xmlns:c16="http://schemas.microsoft.com/office/drawing/2014/chart" uri="{C3380CC4-5D6E-409C-BE32-E72D297353CC}">
              <c16:uniqueId val="{0000000A-16C3-B345-B496-6121190AF80C}"/>
            </c:ext>
          </c:extLst>
        </c:ser>
        <c:dLbls>
          <c:showLegendKey val="0"/>
          <c:showVal val="0"/>
          <c:showCatName val="0"/>
          <c:showSerName val="0"/>
          <c:showPercent val="0"/>
          <c:showBubbleSize val="0"/>
          <c:showLeaderLines val="1"/>
        </c:dLbls>
        <c:firstSliceAng val="0"/>
        <c:holeSize val="60"/>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it-IT"/>
  <c:roundedCorners val="0"/>
  <c:style val="2"/>
  <c:chart>
    <c:autoTitleDeleted val="1"/>
    <c:plotArea>
      <c:layout>
        <c:manualLayout>
          <c:layoutTarget val="inner"/>
          <c:xMode val="edge"/>
          <c:yMode val="edge"/>
          <c:x val="0.26943499999999998"/>
          <c:y val="0.26943499999999998"/>
          <c:w val="0.46112999999999998"/>
          <c:h val="0.44862999999999997"/>
        </c:manualLayout>
      </c:layout>
      <c:doughnutChart>
        <c:varyColors val="0"/>
        <c:ser>
          <c:idx val="0"/>
          <c:order val="0"/>
          <c:tx>
            <c:strRef>
              <c:f>Sheet1!$A$2</c:f>
              <c:strCache>
                <c:ptCount val="1"/>
              </c:strCache>
            </c:strRef>
          </c:tx>
          <c:spPr>
            <a:solidFill>
              <a:srgbClr val="BA8C00"/>
            </a:solidFill>
            <a:ln w="9525" cap="flat">
              <a:solidFill>
                <a:srgbClr val="000000"/>
              </a:solidFill>
              <a:prstDash val="solid"/>
              <a:round/>
            </a:ln>
            <a:effectLst/>
          </c:spPr>
          <c:dPt>
            <c:idx val="0"/>
            <c:bubble3D val="0"/>
            <c:extLst>
              <c:ext xmlns:c16="http://schemas.microsoft.com/office/drawing/2014/chart" uri="{C3380CC4-5D6E-409C-BE32-E72D297353CC}">
                <c16:uniqueId val="{00000001-F0FE-B746-B0D2-0669B78EC1ED}"/>
              </c:ext>
            </c:extLst>
          </c:dPt>
          <c:dPt>
            <c:idx val="1"/>
            <c:bubble3D val="0"/>
            <c:spPr>
              <a:solidFill>
                <a:srgbClr val="D19D00"/>
              </a:solidFill>
              <a:ln w="9525" cap="flat">
                <a:solidFill>
                  <a:srgbClr val="000000"/>
                </a:solidFill>
                <a:prstDash val="solid"/>
                <a:round/>
              </a:ln>
              <a:effectLst/>
            </c:spPr>
            <c:extLst>
              <c:ext xmlns:c16="http://schemas.microsoft.com/office/drawing/2014/chart" uri="{C3380CC4-5D6E-409C-BE32-E72D297353CC}">
                <c16:uniqueId val="{00000003-F0FE-B746-B0D2-0669B78EC1ED}"/>
              </c:ext>
            </c:extLst>
          </c:dPt>
          <c:dPt>
            <c:idx val="2"/>
            <c:bubble3D val="0"/>
            <c:spPr>
              <a:solidFill>
                <a:srgbClr val="E8AF00"/>
              </a:solidFill>
              <a:ln w="9525" cap="flat">
                <a:solidFill>
                  <a:srgbClr val="000000"/>
                </a:solidFill>
                <a:prstDash val="solid"/>
                <a:round/>
              </a:ln>
              <a:effectLst/>
            </c:spPr>
            <c:extLst>
              <c:ext xmlns:c16="http://schemas.microsoft.com/office/drawing/2014/chart" uri="{C3380CC4-5D6E-409C-BE32-E72D297353CC}">
                <c16:uniqueId val="{00000005-F0FE-B746-B0D2-0669B78EC1ED}"/>
              </c:ext>
            </c:extLst>
          </c:dPt>
          <c:dLbls>
            <c:dLbl>
              <c:idx val="0"/>
              <c:layout>
                <c:manualLayout>
                  <c:x val="0.20436775345049701"/>
                  <c:y val="-9.7317962918944248E-2"/>
                </c:manualLayout>
              </c:layout>
              <c:numFmt formatCode="0%" sourceLinked="0"/>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extLst>
                <c:ext xmlns:c15="http://schemas.microsoft.com/office/drawing/2012/chart" uri="{CE6537A1-D6FC-4f65-9D91-7224C49458BB}">
                  <c15:layout>
                    <c:manualLayout>
                      <c:w val="0.24233141997504368"/>
                      <c:h val="9.3425244402186483E-2"/>
                    </c:manualLayout>
                  </c15:layout>
                </c:ext>
                <c:ext xmlns:c16="http://schemas.microsoft.com/office/drawing/2014/chart" uri="{C3380CC4-5D6E-409C-BE32-E72D297353CC}">
                  <c16:uniqueId val="{00000001-F0FE-B746-B0D2-0669B78EC1ED}"/>
                </c:ext>
              </c:extLst>
            </c:dLbl>
            <c:dLbl>
              <c:idx val="1"/>
              <c:layout>
                <c:manualLayout>
                  <c:x val="0.16349420276039761"/>
                  <c:y val="9.926432217732313E-2"/>
                </c:manualLayout>
              </c:layout>
              <c:numFmt formatCode="0%" sourceLinked="0"/>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0FE-B746-B0D2-0669B78EC1ED}"/>
                </c:ext>
              </c:extLst>
            </c:dLbl>
            <c:dLbl>
              <c:idx val="2"/>
              <c:layout>
                <c:manualLayout>
                  <c:x val="-0.19852867478048286"/>
                  <c:y val="0"/>
                </c:manualLayout>
              </c:layout>
              <c:numFmt formatCode="0%" sourceLinked="0"/>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0FE-B746-B0D2-0669B78EC1ED}"/>
                </c:ext>
              </c:extLst>
            </c:dLbl>
            <c:numFmt formatCode="0%" sourceLinked="0"/>
            <c:spPr>
              <a:noFill/>
              <a:ln>
                <a:noFill/>
              </a:ln>
              <a:effectLst/>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Sheet1!$B$1:$D$1</c:f>
              <c:strCache>
                <c:ptCount val="3"/>
                <c:pt idx="0">
                  <c:v>Organizzazione</c:v>
                </c:pt>
                <c:pt idx="1">
                  <c:v>Stampa</c:v>
                </c:pt>
                <c:pt idx="2">
                  <c:v>Distribuzione</c:v>
                </c:pt>
              </c:strCache>
            </c:strRef>
          </c:cat>
          <c:val>
            <c:numRef>
              <c:f>Sheet1!$B$2:$D$2</c:f>
              <c:numCache>
                <c:formatCode>General</c:formatCode>
                <c:ptCount val="3"/>
                <c:pt idx="0">
                  <c:v>20</c:v>
                </c:pt>
                <c:pt idx="1">
                  <c:v>30</c:v>
                </c:pt>
                <c:pt idx="2">
                  <c:v>50</c:v>
                </c:pt>
              </c:numCache>
            </c:numRef>
          </c:val>
          <c:extLst>
            <c:ext xmlns:c16="http://schemas.microsoft.com/office/drawing/2014/chart" uri="{C3380CC4-5D6E-409C-BE32-E72D297353CC}">
              <c16:uniqueId val="{00000006-F0FE-B746-B0D2-0669B78EC1ED}"/>
            </c:ext>
          </c:extLst>
        </c:ser>
        <c:dLbls>
          <c:showLegendKey val="0"/>
          <c:showVal val="0"/>
          <c:showCatName val="0"/>
          <c:showSerName val="0"/>
          <c:showPercent val="0"/>
          <c:showBubbleSize val="0"/>
          <c:showLeaderLines val="1"/>
        </c:dLbls>
        <c:firstSliceAng val="0"/>
        <c:holeSize val="60"/>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it-IT"/>
  <c:roundedCorners val="0"/>
  <c:style val="2"/>
  <c:chart>
    <c:autoTitleDeleted val="1"/>
    <c:plotArea>
      <c:layout>
        <c:manualLayout>
          <c:layoutTarget val="inner"/>
          <c:xMode val="edge"/>
          <c:yMode val="edge"/>
          <c:x val="3.5530699999999998E-2"/>
          <c:y val="5.6579999999999998E-2"/>
          <c:w val="0.54974400000000001"/>
          <c:h val="0.85377700000000001"/>
        </c:manualLayout>
      </c:layout>
      <c:barChart>
        <c:barDir val="bar"/>
        <c:grouping val="clustered"/>
        <c:varyColors val="0"/>
        <c:ser>
          <c:idx val="0"/>
          <c:order val="0"/>
          <c:tx>
            <c:strRef>
              <c:f>Sheet1!$A$2</c:f>
              <c:strCache>
                <c:ptCount val="1"/>
                <c:pt idx="0">
                  <c:v>TV</c:v>
                </c:pt>
              </c:strCache>
            </c:strRef>
          </c:tx>
          <c:spPr>
            <a:solidFill>
              <a:srgbClr val="00B0F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Sheet1!$B$2:$B$2</c:f>
              <c:numCache>
                <c:formatCode>General</c:formatCode>
                <c:ptCount val="1"/>
                <c:pt idx="0">
                  <c:v>39</c:v>
                </c:pt>
              </c:numCache>
            </c:numRef>
          </c:val>
          <c:extLst>
            <c:ext xmlns:c16="http://schemas.microsoft.com/office/drawing/2014/chart" uri="{C3380CC4-5D6E-409C-BE32-E72D297353CC}">
              <c16:uniqueId val="{00000000-37A2-CE45-884C-0E1339D25666}"/>
            </c:ext>
          </c:extLst>
        </c:ser>
        <c:ser>
          <c:idx val="1"/>
          <c:order val="1"/>
          <c:tx>
            <c:strRef>
              <c:f>Sheet1!$A$3</c:f>
              <c:strCache>
                <c:ptCount val="1"/>
                <c:pt idx="0">
                  <c:v>Radio</c:v>
                </c:pt>
              </c:strCache>
            </c:strRef>
          </c:tx>
          <c:spPr>
            <a:solidFill>
              <a:schemeClr val="accent2"/>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Sheet1!$B$3:$B$3</c:f>
              <c:numCache>
                <c:formatCode>General</c:formatCode>
                <c:ptCount val="1"/>
                <c:pt idx="0">
                  <c:v>13</c:v>
                </c:pt>
              </c:numCache>
            </c:numRef>
          </c:val>
          <c:extLst>
            <c:ext xmlns:c16="http://schemas.microsoft.com/office/drawing/2014/chart" uri="{C3380CC4-5D6E-409C-BE32-E72D297353CC}">
              <c16:uniqueId val="{00000001-37A2-CE45-884C-0E1339D25666}"/>
            </c:ext>
          </c:extLst>
        </c:ser>
        <c:ser>
          <c:idx val="2"/>
          <c:order val="2"/>
          <c:tx>
            <c:strRef>
              <c:f>Sheet1!$A$4</c:f>
              <c:strCache>
                <c:ptCount val="1"/>
                <c:pt idx="0">
                  <c:v>Cartelloni Pubblicitari</c:v>
                </c:pt>
              </c:strCache>
            </c:strRef>
          </c:tx>
          <c:spPr>
            <a:solidFill>
              <a:schemeClr val="accent3"/>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Sheet1!$B$4:$B$4</c:f>
              <c:numCache>
                <c:formatCode>General</c:formatCode>
                <c:ptCount val="1"/>
                <c:pt idx="0">
                  <c:v>20</c:v>
                </c:pt>
              </c:numCache>
            </c:numRef>
          </c:val>
          <c:extLst>
            <c:ext xmlns:c16="http://schemas.microsoft.com/office/drawing/2014/chart" uri="{C3380CC4-5D6E-409C-BE32-E72D297353CC}">
              <c16:uniqueId val="{00000002-37A2-CE45-884C-0E1339D25666}"/>
            </c:ext>
          </c:extLst>
        </c:ser>
        <c:ser>
          <c:idx val="3"/>
          <c:order val="3"/>
          <c:tx>
            <c:strRef>
              <c:f>Sheet1!$A$5</c:f>
              <c:strCache>
                <c:ptCount val="1"/>
                <c:pt idx="0">
                  <c:v>Internet</c:v>
                </c:pt>
              </c:strCache>
            </c:strRef>
          </c:tx>
          <c:spPr>
            <a:solidFill>
              <a:schemeClr val="accent4"/>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Sheet1!$B$5:$B$5</c:f>
              <c:numCache>
                <c:formatCode>General</c:formatCode>
                <c:ptCount val="1"/>
                <c:pt idx="0">
                  <c:v>73</c:v>
                </c:pt>
              </c:numCache>
            </c:numRef>
          </c:val>
          <c:extLst>
            <c:ext xmlns:c16="http://schemas.microsoft.com/office/drawing/2014/chart" uri="{C3380CC4-5D6E-409C-BE32-E72D297353CC}">
              <c16:uniqueId val="{00000003-37A2-CE45-884C-0E1339D25666}"/>
            </c:ext>
          </c:extLst>
        </c:ser>
        <c:ser>
          <c:idx val="4"/>
          <c:order val="4"/>
          <c:tx>
            <c:strRef>
              <c:f>Sheet1!$A$6</c:f>
              <c:strCache>
                <c:ptCount val="1"/>
                <c:pt idx="0">
                  <c:v>Pubblicità in Quotidiani</c:v>
                </c:pt>
              </c:strCache>
            </c:strRef>
          </c:tx>
          <c:spPr>
            <a:solidFill>
              <a:srgbClr val="00808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Sheet1!$B$6:$B$6</c:f>
              <c:numCache>
                <c:formatCode>General</c:formatCode>
                <c:ptCount val="1"/>
                <c:pt idx="0">
                  <c:v>20</c:v>
                </c:pt>
              </c:numCache>
            </c:numRef>
          </c:val>
          <c:extLst>
            <c:ext xmlns:c16="http://schemas.microsoft.com/office/drawing/2014/chart" uri="{C3380CC4-5D6E-409C-BE32-E72D297353CC}">
              <c16:uniqueId val="{00000004-37A2-CE45-884C-0E1339D25666}"/>
            </c:ext>
          </c:extLst>
        </c:ser>
        <c:ser>
          <c:idx val="5"/>
          <c:order val="5"/>
          <c:tx>
            <c:strRef>
              <c:f>Sheet1!$A$7</c:f>
              <c:strCache>
                <c:ptCount val="1"/>
                <c:pt idx="0">
                  <c:v>Riviste e Cataloghi Pubblicitari</c:v>
                </c:pt>
              </c:strCache>
            </c:strRef>
          </c:tx>
          <c:spPr>
            <a:solidFill>
              <a:schemeClr val="accent6"/>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Sheet1!$B$7:$B$7</c:f>
              <c:numCache>
                <c:formatCode>General</c:formatCode>
                <c:ptCount val="1"/>
                <c:pt idx="0">
                  <c:v>24</c:v>
                </c:pt>
              </c:numCache>
            </c:numRef>
          </c:val>
          <c:extLst>
            <c:ext xmlns:c16="http://schemas.microsoft.com/office/drawing/2014/chart" uri="{C3380CC4-5D6E-409C-BE32-E72D297353CC}">
              <c16:uniqueId val="{00000005-37A2-CE45-884C-0E1339D25666}"/>
            </c:ext>
          </c:extLst>
        </c:ser>
        <c:ser>
          <c:idx val="6"/>
          <c:order val="6"/>
          <c:tx>
            <c:strRef>
              <c:f>Sheet1!$A$8</c:f>
              <c:strCache>
                <c:ptCount val="1"/>
                <c:pt idx="0">
                  <c:v>Volantini</c:v>
                </c:pt>
              </c:strCache>
            </c:strRef>
          </c:tx>
          <c:spPr>
            <a:solidFill>
              <a:srgbClr val="FF000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Sheet1!$B$8:$B$8</c:f>
              <c:numCache>
                <c:formatCode>General</c:formatCode>
                <c:ptCount val="1"/>
                <c:pt idx="0">
                  <c:v>64</c:v>
                </c:pt>
              </c:numCache>
            </c:numRef>
          </c:val>
          <c:extLst>
            <c:ext xmlns:c16="http://schemas.microsoft.com/office/drawing/2014/chart" uri="{C3380CC4-5D6E-409C-BE32-E72D297353CC}">
              <c16:uniqueId val="{00000006-37A2-CE45-884C-0E1339D25666}"/>
            </c:ext>
          </c:extLst>
        </c:ser>
        <c:ser>
          <c:idx val="7"/>
          <c:order val="7"/>
          <c:tx>
            <c:strRef>
              <c:f>Sheet1!$A$9</c:f>
              <c:strCache>
                <c:ptCount val="1"/>
                <c:pt idx="0">
                  <c:v>E-mail (Newsletter) dai negozi</c:v>
                </c:pt>
              </c:strCache>
            </c:strRef>
          </c:tx>
          <c:spPr>
            <a:solidFill>
              <a:srgbClr val="ADB9CA"/>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Sheet1!$B$9:$B$9</c:f>
              <c:numCache>
                <c:formatCode>General</c:formatCode>
                <c:ptCount val="1"/>
                <c:pt idx="0">
                  <c:v>28</c:v>
                </c:pt>
              </c:numCache>
            </c:numRef>
          </c:val>
          <c:extLst>
            <c:ext xmlns:c16="http://schemas.microsoft.com/office/drawing/2014/chart" uri="{C3380CC4-5D6E-409C-BE32-E72D297353CC}">
              <c16:uniqueId val="{00000007-37A2-CE45-884C-0E1339D25666}"/>
            </c:ext>
          </c:extLst>
        </c:ser>
        <c:dLbls>
          <c:showLegendKey val="0"/>
          <c:showVal val="0"/>
          <c:showCatName val="0"/>
          <c:showSerName val="0"/>
          <c:showPercent val="0"/>
          <c:showBubbleSize val="0"/>
        </c:dLbls>
        <c:gapWidth val="182"/>
        <c:axId val="2094734552"/>
        <c:axId val="2094734553"/>
      </c:barChart>
      <c:catAx>
        <c:axId val="2094734552"/>
        <c:scaling>
          <c:orientation val="maxMin"/>
        </c:scaling>
        <c:delete val="0"/>
        <c:axPos val="l"/>
        <c:numFmt formatCode="General" sourceLinked="0"/>
        <c:majorTickMark val="none"/>
        <c:minorTickMark val="none"/>
        <c:tickLblPos val="none"/>
        <c:spPr>
          <a:ln w="12700" cap="flat">
            <a:noFill/>
            <a:prstDash val="solid"/>
            <a:miter lim="800000"/>
          </a:ln>
        </c:spPr>
        <c:txPr>
          <a:bodyPr rot="0"/>
          <a:lstStyle/>
          <a:p>
            <a:pPr>
              <a:defRPr sz="900" b="0" i="0" u="none" strike="noStrike">
                <a:solidFill>
                  <a:srgbClr val="000000"/>
                </a:solidFill>
                <a:latin typeface="Arial"/>
              </a:defRPr>
            </a:pPr>
            <a:endParaRPr lang="it-IT"/>
          </a:p>
        </c:txPr>
        <c:crossAx val="2094734553"/>
        <c:crosses val="autoZero"/>
        <c:auto val="1"/>
        <c:lblAlgn val="ctr"/>
        <c:lblOffset val="100"/>
        <c:noMultiLvlLbl val="1"/>
      </c:catAx>
      <c:valAx>
        <c:axId val="2094734553"/>
        <c:scaling>
          <c:orientation val="minMax"/>
          <c:max val="100"/>
        </c:scaling>
        <c:delete val="0"/>
        <c:axPos val="t"/>
        <c:numFmt formatCode="0" sourceLinked="0"/>
        <c:majorTickMark val="none"/>
        <c:minorTickMark val="none"/>
        <c:tickLblPos val="high"/>
        <c:spPr>
          <a:ln w="12700" cap="flat">
            <a:solidFill>
              <a:srgbClr val="888888"/>
            </a:solidFill>
            <a:prstDash val="solid"/>
            <a:miter lim="800000"/>
          </a:ln>
        </c:spPr>
        <c:txPr>
          <a:bodyPr rot="0"/>
          <a:lstStyle/>
          <a:p>
            <a:pPr>
              <a:defRPr sz="900" b="0" i="0" u="none" strike="noStrike">
                <a:solidFill>
                  <a:srgbClr val="595959"/>
                </a:solidFill>
                <a:latin typeface="Arial"/>
              </a:defRPr>
            </a:pPr>
            <a:endParaRPr lang="it-IT"/>
          </a:p>
        </c:txPr>
        <c:crossAx val="2094734552"/>
        <c:crosses val="autoZero"/>
        <c:crossBetween val="between"/>
        <c:majorUnit val="25"/>
        <c:minorUnit val="12.5"/>
      </c:valAx>
      <c:spPr>
        <a:noFill/>
        <a:ln w="12700" cap="flat">
          <a:noFill/>
          <a:miter lim="400000"/>
        </a:ln>
        <a:effectLst/>
      </c:spPr>
    </c:plotArea>
    <c:legend>
      <c:legendPos val="r"/>
      <c:layout>
        <c:manualLayout>
          <c:xMode val="edge"/>
          <c:yMode val="edge"/>
          <c:x val="0.58243999999999996"/>
          <c:y val="4.1778999999999997E-2"/>
          <c:w val="0.41755999999999999"/>
          <c:h val="0.34078000000000003"/>
        </c:manualLayout>
      </c:layout>
      <c:overlay val="1"/>
      <c:spPr>
        <a:noFill/>
        <a:ln w="12700" cap="flat">
          <a:noFill/>
          <a:miter lim="400000"/>
        </a:ln>
        <a:effectLst/>
      </c:spPr>
      <c:txPr>
        <a:bodyPr rot="0"/>
        <a:lstStyle/>
        <a:p>
          <a:pPr>
            <a:defRPr sz="700" b="0" i="0" u="none" strike="noStrike">
              <a:solidFill>
                <a:srgbClr val="595959"/>
              </a:solidFill>
              <a:latin typeface="Arial"/>
            </a:defRPr>
          </a:pPr>
          <a:endParaRPr lang="it-IT"/>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it-IT"/>
  <c:roundedCorners val="0"/>
  <c:style val="2"/>
  <c:chart>
    <c:autoTitleDeleted val="1"/>
    <c:plotArea>
      <c:layout>
        <c:manualLayout>
          <c:layoutTarget val="inner"/>
          <c:xMode val="edge"/>
          <c:yMode val="edge"/>
          <c:x val="3.5530699999999998E-2"/>
          <c:y val="5.6579900000000002E-2"/>
          <c:w val="0.54974400000000001"/>
          <c:h val="0.85377700000000001"/>
        </c:manualLayout>
      </c:layout>
      <c:barChart>
        <c:barDir val="bar"/>
        <c:grouping val="clustered"/>
        <c:varyColors val="0"/>
        <c:ser>
          <c:idx val="0"/>
          <c:order val="0"/>
          <c:tx>
            <c:strRef>
              <c:f>Sheet1!$A$2</c:f>
              <c:strCache>
                <c:ptCount val="1"/>
                <c:pt idx="0">
                  <c:v>TV</c:v>
                </c:pt>
              </c:strCache>
            </c:strRef>
          </c:tx>
          <c:spPr>
            <a:solidFill>
              <a:srgbClr val="00B0F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Sheet1!$B$2:$B$2</c:f>
              <c:numCache>
                <c:formatCode>General</c:formatCode>
                <c:ptCount val="1"/>
                <c:pt idx="0">
                  <c:v>20</c:v>
                </c:pt>
              </c:numCache>
            </c:numRef>
          </c:val>
          <c:extLst>
            <c:ext xmlns:c16="http://schemas.microsoft.com/office/drawing/2014/chart" uri="{C3380CC4-5D6E-409C-BE32-E72D297353CC}">
              <c16:uniqueId val="{00000000-4E8B-1D47-8845-EBCC9B842CCB}"/>
            </c:ext>
          </c:extLst>
        </c:ser>
        <c:ser>
          <c:idx val="1"/>
          <c:order val="1"/>
          <c:tx>
            <c:strRef>
              <c:f>Sheet1!$A$3</c:f>
              <c:strCache>
                <c:ptCount val="1"/>
                <c:pt idx="0">
                  <c:v>Radio</c:v>
                </c:pt>
              </c:strCache>
            </c:strRef>
          </c:tx>
          <c:spPr>
            <a:solidFill>
              <a:schemeClr val="accent2"/>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Sheet1!$B$3:$B$3</c:f>
              <c:numCache>
                <c:formatCode>General</c:formatCode>
                <c:ptCount val="1"/>
                <c:pt idx="0">
                  <c:v>11</c:v>
                </c:pt>
              </c:numCache>
            </c:numRef>
          </c:val>
          <c:extLst>
            <c:ext xmlns:c16="http://schemas.microsoft.com/office/drawing/2014/chart" uri="{C3380CC4-5D6E-409C-BE32-E72D297353CC}">
              <c16:uniqueId val="{00000001-4E8B-1D47-8845-EBCC9B842CCB}"/>
            </c:ext>
          </c:extLst>
        </c:ser>
        <c:ser>
          <c:idx val="2"/>
          <c:order val="2"/>
          <c:tx>
            <c:strRef>
              <c:f>Sheet1!$A$4</c:f>
              <c:strCache>
                <c:ptCount val="1"/>
                <c:pt idx="0">
                  <c:v>Cartelloni Pubblicitari</c:v>
                </c:pt>
              </c:strCache>
            </c:strRef>
          </c:tx>
          <c:spPr>
            <a:solidFill>
              <a:schemeClr val="accent3"/>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Sheet1!$B$4:$B$4</c:f>
              <c:numCache>
                <c:formatCode>General</c:formatCode>
                <c:ptCount val="1"/>
                <c:pt idx="0">
                  <c:v>17</c:v>
                </c:pt>
              </c:numCache>
            </c:numRef>
          </c:val>
          <c:extLst>
            <c:ext xmlns:c16="http://schemas.microsoft.com/office/drawing/2014/chart" uri="{C3380CC4-5D6E-409C-BE32-E72D297353CC}">
              <c16:uniqueId val="{00000002-4E8B-1D47-8845-EBCC9B842CCB}"/>
            </c:ext>
          </c:extLst>
        </c:ser>
        <c:ser>
          <c:idx val="3"/>
          <c:order val="3"/>
          <c:tx>
            <c:strRef>
              <c:f>Sheet1!$A$5</c:f>
              <c:strCache>
                <c:ptCount val="1"/>
                <c:pt idx="0">
                  <c:v>Internet</c:v>
                </c:pt>
              </c:strCache>
            </c:strRef>
          </c:tx>
          <c:spPr>
            <a:solidFill>
              <a:schemeClr val="accent4"/>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Sheet1!$B$5:$B$5</c:f>
              <c:numCache>
                <c:formatCode>General</c:formatCode>
                <c:ptCount val="1"/>
                <c:pt idx="0">
                  <c:v>40</c:v>
                </c:pt>
              </c:numCache>
            </c:numRef>
          </c:val>
          <c:extLst>
            <c:ext xmlns:c16="http://schemas.microsoft.com/office/drawing/2014/chart" uri="{C3380CC4-5D6E-409C-BE32-E72D297353CC}">
              <c16:uniqueId val="{00000003-4E8B-1D47-8845-EBCC9B842CCB}"/>
            </c:ext>
          </c:extLst>
        </c:ser>
        <c:ser>
          <c:idx val="4"/>
          <c:order val="4"/>
          <c:tx>
            <c:strRef>
              <c:f>Sheet1!$A$6</c:f>
              <c:strCache>
                <c:ptCount val="1"/>
                <c:pt idx="0">
                  <c:v>Pubblicità in Quotidiani</c:v>
                </c:pt>
              </c:strCache>
            </c:strRef>
          </c:tx>
          <c:spPr>
            <a:solidFill>
              <a:srgbClr val="00808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Sheet1!$B$6:$B$6</c:f>
              <c:numCache>
                <c:formatCode>General</c:formatCode>
                <c:ptCount val="1"/>
                <c:pt idx="0">
                  <c:v>15</c:v>
                </c:pt>
              </c:numCache>
            </c:numRef>
          </c:val>
          <c:extLst>
            <c:ext xmlns:c16="http://schemas.microsoft.com/office/drawing/2014/chart" uri="{C3380CC4-5D6E-409C-BE32-E72D297353CC}">
              <c16:uniqueId val="{00000004-4E8B-1D47-8845-EBCC9B842CCB}"/>
            </c:ext>
          </c:extLst>
        </c:ser>
        <c:ser>
          <c:idx val="5"/>
          <c:order val="5"/>
          <c:tx>
            <c:strRef>
              <c:f>Sheet1!$A$7</c:f>
              <c:strCache>
                <c:ptCount val="1"/>
                <c:pt idx="0">
                  <c:v>Riviste e Cataloghi Pubblicitari</c:v>
                </c:pt>
              </c:strCache>
            </c:strRef>
          </c:tx>
          <c:spPr>
            <a:solidFill>
              <a:schemeClr val="accent6"/>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Sheet1!$B$7:$B$7</c:f>
              <c:numCache>
                <c:formatCode>General</c:formatCode>
                <c:ptCount val="1"/>
                <c:pt idx="0">
                  <c:v>15</c:v>
                </c:pt>
              </c:numCache>
            </c:numRef>
          </c:val>
          <c:extLst>
            <c:ext xmlns:c16="http://schemas.microsoft.com/office/drawing/2014/chart" uri="{C3380CC4-5D6E-409C-BE32-E72D297353CC}">
              <c16:uniqueId val="{00000005-4E8B-1D47-8845-EBCC9B842CCB}"/>
            </c:ext>
          </c:extLst>
        </c:ser>
        <c:ser>
          <c:idx val="6"/>
          <c:order val="6"/>
          <c:tx>
            <c:strRef>
              <c:f>Sheet1!$A$8</c:f>
              <c:strCache>
                <c:ptCount val="1"/>
                <c:pt idx="0">
                  <c:v>Volantini</c:v>
                </c:pt>
              </c:strCache>
            </c:strRef>
          </c:tx>
          <c:spPr>
            <a:solidFill>
              <a:srgbClr val="FF000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Sheet1!$B$8:$B$8</c:f>
              <c:numCache>
                <c:formatCode>General</c:formatCode>
                <c:ptCount val="1"/>
                <c:pt idx="0">
                  <c:v>64</c:v>
                </c:pt>
              </c:numCache>
            </c:numRef>
          </c:val>
          <c:extLst>
            <c:ext xmlns:c16="http://schemas.microsoft.com/office/drawing/2014/chart" uri="{C3380CC4-5D6E-409C-BE32-E72D297353CC}">
              <c16:uniqueId val="{00000006-4E8B-1D47-8845-EBCC9B842CCB}"/>
            </c:ext>
          </c:extLst>
        </c:ser>
        <c:ser>
          <c:idx val="7"/>
          <c:order val="7"/>
          <c:tx>
            <c:strRef>
              <c:f>Sheet1!$A$9</c:f>
              <c:strCache>
                <c:ptCount val="1"/>
                <c:pt idx="0">
                  <c:v>E-mail (Newsletter) dai negozi</c:v>
                </c:pt>
              </c:strCache>
            </c:strRef>
          </c:tx>
          <c:spPr>
            <a:solidFill>
              <a:srgbClr val="ADB9CA"/>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Sheet1!$B$9:$B$9</c:f>
              <c:numCache>
                <c:formatCode>General</c:formatCode>
                <c:ptCount val="1"/>
                <c:pt idx="0">
                  <c:v>15</c:v>
                </c:pt>
              </c:numCache>
            </c:numRef>
          </c:val>
          <c:extLst>
            <c:ext xmlns:c16="http://schemas.microsoft.com/office/drawing/2014/chart" uri="{C3380CC4-5D6E-409C-BE32-E72D297353CC}">
              <c16:uniqueId val="{00000007-4E8B-1D47-8845-EBCC9B842CCB}"/>
            </c:ext>
          </c:extLst>
        </c:ser>
        <c:dLbls>
          <c:showLegendKey val="0"/>
          <c:showVal val="0"/>
          <c:showCatName val="0"/>
          <c:showSerName val="0"/>
          <c:showPercent val="0"/>
          <c:showBubbleSize val="0"/>
        </c:dLbls>
        <c:gapWidth val="182"/>
        <c:axId val="2094734552"/>
        <c:axId val="2094734553"/>
      </c:barChart>
      <c:catAx>
        <c:axId val="2094734552"/>
        <c:scaling>
          <c:orientation val="maxMin"/>
        </c:scaling>
        <c:delete val="0"/>
        <c:axPos val="l"/>
        <c:numFmt formatCode="General" sourceLinked="0"/>
        <c:majorTickMark val="none"/>
        <c:minorTickMark val="none"/>
        <c:tickLblPos val="none"/>
        <c:spPr>
          <a:ln w="12700" cap="flat">
            <a:noFill/>
            <a:prstDash val="solid"/>
            <a:miter lim="800000"/>
          </a:ln>
        </c:spPr>
        <c:txPr>
          <a:bodyPr rot="0"/>
          <a:lstStyle/>
          <a:p>
            <a:pPr>
              <a:defRPr sz="900" b="0" i="0" u="none" strike="noStrike">
                <a:solidFill>
                  <a:srgbClr val="000000"/>
                </a:solidFill>
                <a:latin typeface="Arial"/>
              </a:defRPr>
            </a:pPr>
            <a:endParaRPr lang="it-IT"/>
          </a:p>
        </c:txPr>
        <c:crossAx val="2094734553"/>
        <c:crosses val="autoZero"/>
        <c:auto val="1"/>
        <c:lblAlgn val="ctr"/>
        <c:lblOffset val="100"/>
        <c:noMultiLvlLbl val="1"/>
      </c:catAx>
      <c:valAx>
        <c:axId val="2094734553"/>
        <c:scaling>
          <c:orientation val="minMax"/>
          <c:max val="100"/>
        </c:scaling>
        <c:delete val="0"/>
        <c:axPos val="t"/>
        <c:numFmt formatCode="0" sourceLinked="0"/>
        <c:majorTickMark val="none"/>
        <c:minorTickMark val="none"/>
        <c:tickLblPos val="high"/>
        <c:spPr>
          <a:ln w="12700" cap="flat">
            <a:solidFill>
              <a:srgbClr val="888888"/>
            </a:solidFill>
            <a:prstDash val="solid"/>
            <a:miter lim="800000"/>
          </a:ln>
        </c:spPr>
        <c:txPr>
          <a:bodyPr rot="0"/>
          <a:lstStyle/>
          <a:p>
            <a:pPr>
              <a:defRPr sz="900" b="0" i="0" u="none" strike="noStrike">
                <a:solidFill>
                  <a:srgbClr val="595959"/>
                </a:solidFill>
                <a:latin typeface="Arial"/>
              </a:defRPr>
            </a:pPr>
            <a:endParaRPr lang="it-IT"/>
          </a:p>
        </c:txPr>
        <c:crossAx val="2094734552"/>
        <c:crosses val="autoZero"/>
        <c:crossBetween val="between"/>
        <c:majorUnit val="25"/>
        <c:minorUnit val="12.5"/>
      </c:valAx>
      <c:spPr>
        <a:noFill/>
        <a:ln w="12700" cap="flat">
          <a:noFill/>
          <a:miter lim="400000"/>
        </a:ln>
        <a:effectLst/>
      </c:spPr>
    </c:plotArea>
    <c:legend>
      <c:legendPos val="r"/>
      <c:layout>
        <c:manualLayout>
          <c:xMode val="edge"/>
          <c:yMode val="edge"/>
          <c:x val="0.58243999999999996"/>
          <c:y val="8.0375100000000005E-2"/>
          <c:w val="0.41755999999999999"/>
          <c:h val="0.34078000000000003"/>
        </c:manualLayout>
      </c:layout>
      <c:overlay val="1"/>
      <c:spPr>
        <a:noFill/>
        <a:ln w="12700" cap="flat">
          <a:noFill/>
          <a:miter lim="400000"/>
        </a:ln>
        <a:effectLst/>
      </c:spPr>
      <c:txPr>
        <a:bodyPr rot="0"/>
        <a:lstStyle/>
        <a:p>
          <a:pPr>
            <a:defRPr sz="700" b="0" i="0" u="none" strike="noStrike">
              <a:solidFill>
                <a:srgbClr val="595959"/>
              </a:solidFill>
              <a:latin typeface="Arial"/>
            </a:defRPr>
          </a:pPr>
          <a:endParaRPr lang="it-IT"/>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it-IT"/>
  <c:roundedCorners val="0"/>
  <c:style val="2"/>
  <c:chart>
    <c:autoTitleDeleted val="1"/>
    <c:plotArea>
      <c:layout>
        <c:manualLayout>
          <c:layoutTarget val="inner"/>
          <c:xMode val="edge"/>
          <c:yMode val="edge"/>
          <c:x val="3.5405300000000001E-2"/>
          <c:y val="5.6579900000000002E-2"/>
          <c:w val="0.54780300000000004"/>
          <c:h val="0.85377700000000001"/>
        </c:manualLayout>
      </c:layout>
      <c:barChart>
        <c:barDir val="bar"/>
        <c:grouping val="clustered"/>
        <c:varyColors val="0"/>
        <c:ser>
          <c:idx val="0"/>
          <c:order val="0"/>
          <c:tx>
            <c:strRef>
              <c:f>Sheet1!$A$2</c:f>
              <c:strCache>
                <c:ptCount val="1"/>
                <c:pt idx="0">
                  <c:v>TV</c:v>
                </c:pt>
              </c:strCache>
            </c:strRef>
          </c:tx>
          <c:spPr>
            <a:solidFill>
              <a:srgbClr val="00B0F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Sheet1!$B$2:$B$2</c:f>
              <c:numCache>
                <c:formatCode>General</c:formatCode>
                <c:ptCount val="1"/>
                <c:pt idx="0">
                  <c:v>53</c:v>
                </c:pt>
              </c:numCache>
            </c:numRef>
          </c:val>
          <c:extLst>
            <c:ext xmlns:c16="http://schemas.microsoft.com/office/drawing/2014/chart" uri="{C3380CC4-5D6E-409C-BE32-E72D297353CC}">
              <c16:uniqueId val="{00000000-6BF5-D446-BBB1-3891BD31C919}"/>
            </c:ext>
          </c:extLst>
        </c:ser>
        <c:ser>
          <c:idx val="1"/>
          <c:order val="1"/>
          <c:tx>
            <c:strRef>
              <c:f>Sheet1!$A$3</c:f>
              <c:strCache>
                <c:ptCount val="1"/>
                <c:pt idx="0">
                  <c:v>Radio</c:v>
                </c:pt>
              </c:strCache>
            </c:strRef>
          </c:tx>
          <c:spPr>
            <a:solidFill>
              <a:schemeClr val="accent2"/>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Sheet1!$B$3:$B$3</c:f>
              <c:numCache>
                <c:formatCode>General</c:formatCode>
                <c:ptCount val="1"/>
                <c:pt idx="0">
                  <c:v>19</c:v>
                </c:pt>
              </c:numCache>
            </c:numRef>
          </c:val>
          <c:extLst>
            <c:ext xmlns:c16="http://schemas.microsoft.com/office/drawing/2014/chart" uri="{C3380CC4-5D6E-409C-BE32-E72D297353CC}">
              <c16:uniqueId val="{00000001-6BF5-D446-BBB1-3891BD31C919}"/>
            </c:ext>
          </c:extLst>
        </c:ser>
        <c:ser>
          <c:idx val="2"/>
          <c:order val="2"/>
          <c:tx>
            <c:strRef>
              <c:f>Sheet1!$A$4</c:f>
              <c:strCache>
                <c:ptCount val="1"/>
                <c:pt idx="0">
                  <c:v>Cartelloni Pubblicitari</c:v>
                </c:pt>
              </c:strCache>
            </c:strRef>
          </c:tx>
          <c:spPr>
            <a:solidFill>
              <a:schemeClr val="accent3"/>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Sheet1!$B$4:$B$4</c:f>
              <c:numCache>
                <c:formatCode>General</c:formatCode>
                <c:ptCount val="1"/>
                <c:pt idx="0">
                  <c:v>31</c:v>
                </c:pt>
              </c:numCache>
            </c:numRef>
          </c:val>
          <c:extLst>
            <c:ext xmlns:c16="http://schemas.microsoft.com/office/drawing/2014/chart" uri="{C3380CC4-5D6E-409C-BE32-E72D297353CC}">
              <c16:uniqueId val="{00000002-6BF5-D446-BBB1-3891BD31C919}"/>
            </c:ext>
          </c:extLst>
        </c:ser>
        <c:ser>
          <c:idx val="3"/>
          <c:order val="3"/>
          <c:tx>
            <c:strRef>
              <c:f>Sheet1!$A$5</c:f>
              <c:strCache>
                <c:ptCount val="1"/>
                <c:pt idx="0">
                  <c:v>Internet</c:v>
                </c:pt>
              </c:strCache>
            </c:strRef>
          </c:tx>
          <c:spPr>
            <a:solidFill>
              <a:schemeClr val="accent4"/>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Sheet1!$B$5:$B$5</c:f>
              <c:numCache>
                <c:formatCode>General</c:formatCode>
                <c:ptCount val="1"/>
                <c:pt idx="0">
                  <c:v>71</c:v>
                </c:pt>
              </c:numCache>
            </c:numRef>
          </c:val>
          <c:extLst>
            <c:ext xmlns:c16="http://schemas.microsoft.com/office/drawing/2014/chart" uri="{C3380CC4-5D6E-409C-BE32-E72D297353CC}">
              <c16:uniqueId val="{00000003-6BF5-D446-BBB1-3891BD31C919}"/>
            </c:ext>
          </c:extLst>
        </c:ser>
        <c:ser>
          <c:idx val="4"/>
          <c:order val="4"/>
          <c:tx>
            <c:strRef>
              <c:f>Sheet1!$A$6</c:f>
              <c:strCache>
                <c:ptCount val="1"/>
                <c:pt idx="0">
                  <c:v>Pubblicità in Quotidiani</c:v>
                </c:pt>
              </c:strCache>
            </c:strRef>
          </c:tx>
          <c:spPr>
            <a:solidFill>
              <a:srgbClr val="00808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Sheet1!$B$6:$B$6</c:f>
              <c:numCache>
                <c:formatCode>General</c:formatCode>
                <c:ptCount val="1"/>
                <c:pt idx="0">
                  <c:v>30</c:v>
                </c:pt>
              </c:numCache>
            </c:numRef>
          </c:val>
          <c:extLst>
            <c:ext xmlns:c16="http://schemas.microsoft.com/office/drawing/2014/chart" uri="{C3380CC4-5D6E-409C-BE32-E72D297353CC}">
              <c16:uniqueId val="{00000004-6BF5-D446-BBB1-3891BD31C919}"/>
            </c:ext>
          </c:extLst>
        </c:ser>
        <c:ser>
          <c:idx val="5"/>
          <c:order val="5"/>
          <c:tx>
            <c:strRef>
              <c:f>Sheet1!$A$7</c:f>
              <c:strCache>
                <c:ptCount val="1"/>
                <c:pt idx="0">
                  <c:v>Riviste e Cataloghi Pubblicitari</c:v>
                </c:pt>
              </c:strCache>
            </c:strRef>
          </c:tx>
          <c:spPr>
            <a:solidFill>
              <a:schemeClr val="accent6"/>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Sheet1!$B$7:$B$7</c:f>
              <c:numCache>
                <c:formatCode>General</c:formatCode>
                <c:ptCount val="1"/>
                <c:pt idx="0">
                  <c:v>36</c:v>
                </c:pt>
              </c:numCache>
            </c:numRef>
          </c:val>
          <c:extLst>
            <c:ext xmlns:c16="http://schemas.microsoft.com/office/drawing/2014/chart" uri="{C3380CC4-5D6E-409C-BE32-E72D297353CC}">
              <c16:uniqueId val="{00000005-6BF5-D446-BBB1-3891BD31C919}"/>
            </c:ext>
          </c:extLst>
        </c:ser>
        <c:ser>
          <c:idx val="6"/>
          <c:order val="6"/>
          <c:tx>
            <c:strRef>
              <c:f>Sheet1!$A$8</c:f>
              <c:strCache>
                <c:ptCount val="1"/>
                <c:pt idx="0">
                  <c:v>Volantini</c:v>
                </c:pt>
              </c:strCache>
            </c:strRef>
          </c:tx>
          <c:spPr>
            <a:solidFill>
              <a:srgbClr val="FF000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Sheet1!$B$8:$B$8</c:f>
              <c:numCache>
                <c:formatCode>General</c:formatCode>
                <c:ptCount val="1"/>
                <c:pt idx="0">
                  <c:v>77</c:v>
                </c:pt>
              </c:numCache>
            </c:numRef>
          </c:val>
          <c:extLst>
            <c:ext xmlns:c16="http://schemas.microsoft.com/office/drawing/2014/chart" uri="{C3380CC4-5D6E-409C-BE32-E72D297353CC}">
              <c16:uniqueId val="{00000006-6BF5-D446-BBB1-3891BD31C919}"/>
            </c:ext>
          </c:extLst>
        </c:ser>
        <c:ser>
          <c:idx val="7"/>
          <c:order val="7"/>
          <c:tx>
            <c:strRef>
              <c:f>Sheet1!$A$9</c:f>
              <c:strCache>
                <c:ptCount val="1"/>
                <c:pt idx="0">
                  <c:v>E-mail (Newsletter) dai negozi</c:v>
                </c:pt>
              </c:strCache>
            </c:strRef>
          </c:tx>
          <c:spPr>
            <a:solidFill>
              <a:srgbClr val="ADB9CA"/>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Sheet1!$B$9:$B$9</c:f>
              <c:numCache>
                <c:formatCode>General</c:formatCode>
                <c:ptCount val="1"/>
                <c:pt idx="0">
                  <c:v>35</c:v>
                </c:pt>
              </c:numCache>
            </c:numRef>
          </c:val>
          <c:extLst>
            <c:ext xmlns:c16="http://schemas.microsoft.com/office/drawing/2014/chart" uri="{C3380CC4-5D6E-409C-BE32-E72D297353CC}">
              <c16:uniqueId val="{00000007-6BF5-D446-BBB1-3891BD31C919}"/>
            </c:ext>
          </c:extLst>
        </c:ser>
        <c:dLbls>
          <c:showLegendKey val="0"/>
          <c:showVal val="0"/>
          <c:showCatName val="0"/>
          <c:showSerName val="0"/>
          <c:showPercent val="0"/>
          <c:showBubbleSize val="0"/>
        </c:dLbls>
        <c:gapWidth val="182"/>
        <c:axId val="2094734552"/>
        <c:axId val="2094734553"/>
      </c:barChart>
      <c:catAx>
        <c:axId val="2094734552"/>
        <c:scaling>
          <c:orientation val="maxMin"/>
        </c:scaling>
        <c:delete val="0"/>
        <c:axPos val="l"/>
        <c:numFmt formatCode="General" sourceLinked="0"/>
        <c:majorTickMark val="none"/>
        <c:minorTickMark val="none"/>
        <c:tickLblPos val="none"/>
        <c:spPr>
          <a:ln w="12700" cap="flat">
            <a:noFill/>
            <a:prstDash val="solid"/>
            <a:miter lim="800000"/>
          </a:ln>
        </c:spPr>
        <c:txPr>
          <a:bodyPr rot="0"/>
          <a:lstStyle/>
          <a:p>
            <a:pPr>
              <a:defRPr sz="900" b="0" i="0" u="none" strike="noStrike">
                <a:solidFill>
                  <a:srgbClr val="000000"/>
                </a:solidFill>
                <a:latin typeface="Arial"/>
              </a:defRPr>
            </a:pPr>
            <a:endParaRPr lang="it-IT"/>
          </a:p>
        </c:txPr>
        <c:crossAx val="2094734553"/>
        <c:crosses val="autoZero"/>
        <c:auto val="1"/>
        <c:lblAlgn val="ctr"/>
        <c:lblOffset val="100"/>
        <c:noMultiLvlLbl val="1"/>
      </c:catAx>
      <c:valAx>
        <c:axId val="2094734553"/>
        <c:scaling>
          <c:orientation val="minMax"/>
          <c:max val="100"/>
        </c:scaling>
        <c:delete val="0"/>
        <c:axPos val="t"/>
        <c:numFmt formatCode="0" sourceLinked="0"/>
        <c:majorTickMark val="none"/>
        <c:minorTickMark val="none"/>
        <c:tickLblPos val="high"/>
        <c:spPr>
          <a:ln w="12700" cap="flat">
            <a:solidFill>
              <a:srgbClr val="888888"/>
            </a:solidFill>
            <a:prstDash val="solid"/>
            <a:miter lim="800000"/>
          </a:ln>
        </c:spPr>
        <c:txPr>
          <a:bodyPr rot="0"/>
          <a:lstStyle/>
          <a:p>
            <a:pPr>
              <a:defRPr sz="900" b="0" i="0" u="none" strike="noStrike">
                <a:solidFill>
                  <a:srgbClr val="595959"/>
                </a:solidFill>
                <a:latin typeface="Arial"/>
              </a:defRPr>
            </a:pPr>
            <a:endParaRPr lang="it-IT"/>
          </a:p>
        </c:txPr>
        <c:crossAx val="2094734552"/>
        <c:crosses val="autoZero"/>
        <c:crossBetween val="between"/>
        <c:majorUnit val="25"/>
        <c:minorUnit val="12.5"/>
      </c:valAx>
      <c:spPr>
        <a:noFill/>
        <a:ln w="12700" cap="flat">
          <a:noFill/>
          <a:miter lim="400000"/>
        </a:ln>
        <a:effectLst/>
      </c:spPr>
    </c:plotArea>
    <c:legend>
      <c:legendPos val="r"/>
      <c:layout>
        <c:manualLayout>
          <c:xMode val="edge"/>
          <c:yMode val="edge"/>
          <c:x val="0.58391499999999996"/>
          <c:y val="0.15254200000000001"/>
          <c:w val="0.41608499999999998"/>
          <c:h val="0.34078000000000003"/>
        </c:manualLayout>
      </c:layout>
      <c:overlay val="1"/>
      <c:spPr>
        <a:noFill/>
        <a:ln w="12700" cap="flat">
          <a:noFill/>
          <a:miter lim="400000"/>
        </a:ln>
        <a:effectLst/>
      </c:spPr>
      <c:txPr>
        <a:bodyPr rot="0"/>
        <a:lstStyle/>
        <a:p>
          <a:pPr>
            <a:defRPr sz="700" b="0" i="0" u="none" strike="noStrike">
              <a:solidFill>
                <a:srgbClr val="595959"/>
              </a:solidFill>
              <a:latin typeface="Arial"/>
            </a:defRPr>
          </a:pPr>
          <a:endParaRPr lang="it-IT"/>
        </a:p>
      </c:txPr>
    </c:legend>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it-IT"/>
  <c:roundedCorners val="0"/>
  <c:style val="2"/>
  <c:chart>
    <c:autoTitleDeleted val="1"/>
    <c:plotArea>
      <c:layout>
        <c:manualLayout>
          <c:layoutTarget val="inner"/>
          <c:xMode val="edge"/>
          <c:yMode val="edge"/>
          <c:x val="3.5770000000000003E-2"/>
          <c:y val="5.6579900000000002E-2"/>
          <c:w val="0.55344599999999999"/>
          <c:h val="0.85377700000000001"/>
        </c:manualLayout>
      </c:layout>
      <c:barChart>
        <c:barDir val="bar"/>
        <c:grouping val="clustered"/>
        <c:varyColors val="0"/>
        <c:ser>
          <c:idx val="0"/>
          <c:order val="0"/>
          <c:tx>
            <c:strRef>
              <c:f>Sheet1!$A$2</c:f>
              <c:strCache>
                <c:ptCount val="1"/>
                <c:pt idx="0">
                  <c:v>TV</c:v>
                </c:pt>
              </c:strCache>
            </c:strRef>
          </c:tx>
          <c:spPr>
            <a:solidFill>
              <a:srgbClr val="00B0F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Sheet1!$B$2:$B$2</c:f>
              <c:numCache>
                <c:formatCode>General</c:formatCode>
                <c:ptCount val="1"/>
                <c:pt idx="0">
                  <c:v>10</c:v>
                </c:pt>
              </c:numCache>
            </c:numRef>
          </c:val>
          <c:extLst>
            <c:ext xmlns:c16="http://schemas.microsoft.com/office/drawing/2014/chart" uri="{C3380CC4-5D6E-409C-BE32-E72D297353CC}">
              <c16:uniqueId val="{00000000-AE02-4C4D-823B-41D0DDC91299}"/>
            </c:ext>
          </c:extLst>
        </c:ser>
        <c:ser>
          <c:idx val="1"/>
          <c:order val="1"/>
          <c:tx>
            <c:strRef>
              <c:f>Sheet1!$A$3</c:f>
              <c:strCache>
                <c:ptCount val="1"/>
                <c:pt idx="0">
                  <c:v>Radio</c:v>
                </c:pt>
              </c:strCache>
            </c:strRef>
          </c:tx>
          <c:spPr>
            <a:solidFill>
              <a:schemeClr val="accent2"/>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Sheet1!$B$3:$B$3</c:f>
              <c:numCache>
                <c:formatCode>General</c:formatCode>
                <c:ptCount val="1"/>
                <c:pt idx="0">
                  <c:v>3</c:v>
                </c:pt>
              </c:numCache>
            </c:numRef>
          </c:val>
          <c:extLst>
            <c:ext xmlns:c16="http://schemas.microsoft.com/office/drawing/2014/chart" uri="{C3380CC4-5D6E-409C-BE32-E72D297353CC}">
              <c16:uniqueId val="{00000001-AE02-4C4D-823B-41D0DDC91299}"/>
            </c:ext>
          </c:extLst>
        </c:ser>
        <c:ser>
          <c:idx val="2"/>
          <c:order val="2"/>
          <c:tx>
            <c:strRef>
              <c:f>Sheet1!$A$4</c:f>
              <c:strCache>
                <c:ptCount val="1"/>
                <c:pt idx="0">
                  <c:v>Cartelloni Pubblicitari</c:v>
                </c:pt>
              </c:strCache>
            </c:strRef>
          </c:tx>
          <c:spPr>
            <a:solidFill>
              <a:schemeClr val="accent3"/>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Sheet1!$B$4:$B$4</c:f>
              <c:numCache>
                <c:formatCode>General</c:formatCode>
                <c:ptCount val="1"/>
                <c:pt idx="0">
                  <c:v>3</c:v>
                </c:pt>
              </c:numCache>
            </c:numRef>
          </c:val>
          <c:extLst>
            <c:ext xmlns:c16="http://schemas.microsoft.com/office/drawing/2014/chart" uri="{C3380CC4-5D6E-409C-BE32-E72D297353CC}">
              <c16:uniqueId val="{00000002-AE02-4C4D-823B-41D0DDC91299}"/>
            </c:ext>
          </c:extLst>
        </c:ser>
        <c:ser>
          <c:idx val="3"/>
          <c:order val="3"/>
          <c:tx>
            <c:strRef>
              <c:f>Sheet1!$A$5</c:f>
              <c:strCache>
                <c:ptCount val="1"/>
                <c:pt idx="0">
                  <c:v>Internet</c:v>
                </c:pt>
              </c:strCache>
            </c:strRef>
          </c:tx>
          <c:spPr>
            <a:solidFill>
              <a:schemeClr val="accent4"/>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Sheet1!$B$5:$B$5</c:f>
              <c:numCache>
                <c:formatCode>General</c:formatCode>
                <c:ptCount val="1"/>
                <c:pt idx="0">
                  <c:v>17</c:v>
                </c:pt>
              </c:numCache>
            </c:numRef>
          </c:val>
          <c:extLst>
            <c:ext xmlns:c16="http://schemas.microsoft.com/office/drawing/2014/chart" uri="{C3380CC4-5D6E-409C-BE32-E72D297353CC}">
              <c16:uniqueId val="{00000003-AE02-4C4D-823B-41D0DDC91299}"/>
            </c:ext>
          </c:extLst>
        </c:ser>
        <c:ser>
          <c:idx val="4"/>
          <c:order val="4"/>
          <c:tx>
            <c:strRef>
              <c:f>Sheet1!$A$6</c:f>
              <c:strCache>
                <c:ptCount val="1"/>
                <c:pt idx="0">
                  <c:v>Pubblicità in Quotidiani</c:v>
                </c:pt>
              </c:strCache>
            </c:strRef>
          </c:tx>
          <c:spPr>
            <a:solidFill>
              <a:srgbClr val="00808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Sheet1!$B$6:$B$6</c:f>
              <c:numCache>
                <c:formatCode>General</c:formatCode>
                <c:ptCount val="1"/>
                <c:pt idx="0">
                  <c:v>2</c:v>
                </c:pt>
              </c:numCache>
            </c:numRef>
          </c:val>
          <c:extLst>
            <c:ext xmlns:c16="http://schemas.microsoft.com/office/drawing/2014/chart" uri="{C3380CC4-5D6E-409C-BE32-E72D297353CC}">
              <c16:uniqueId val="{00000004-AE02-4C4D-823B-41D0DDC91299}"/>
            </c:ext>
          </c:extLst>
        </c:ser>
        <c:ser>
          <c:idx val="5"/>
          <c:order val="5"/>
          <c:tx>
            <c:strRef>
              <c:f>Sheet1!$A$7</c:f>
              <c:strCache>
                <c:ptCount val="1"/>
                <c:pt idx="0">
                  <c:v>Riviste e Cataloghi Pubblicitari</c:v>
                </c:pt>
              </c:strCache>
            </c:strRef>
          </c:tx>
          <c:spPr>
            <a:solidFill>
              <a:schemeClr val="accent6"/>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Sheet1!$B$7:$B$7</c:f>
              <c:numCache>
                <c:formatCode>General</c:formatCode>
                <c:ptCount val="1"/>
                <c:pt idx="0">
                  <c:v>2</c:v>
                </c:pt>
              </c:numCache>
            </c:numRef>
          </c:val>
          <c:extLst>
            <c:ext xmlns:c16="http://schemas.microsoft.com/office/drawing/2014/chart" uri="{C3380CC4-5D6E-409C-BE32-E72D297353CC}">
              <c16:uniqueId val="{00000005-AE02-4C4D-823B-41D0DDC91299}"/>
            </c:ext>
          </c:extLst>
        </c:ser>
        <c:ser>
          <c:idx val="6"/>
          <c:order val="6"/>
          <c:tx>
            <c:strRef>
              <c:f>Sheet1!$A$8</c:f>
              <c:strCache>
                <c:ptCount val="1"/>
                <c:pt idx="0">
                  <c:v>Volantini</c:v>
                </c:pt>
              </c:strCache>
            </c:strRef>
          </c:tx>
          <c:spPr>
            <a:solidFill>
              <a:srgbClr val="FF000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Sheet1!$B$8:$B$8</c:f>
              <c:numCache>
                <c:formatCode>General</c:formatCode>
                <c:ptCount val="1"/>
                <c:pt idx="0">
                  <c:v>60</c:v>
                </c:pt>
              </c:numCache>
            </c:numRef>
          </c:val>
          <c:extLst>
            <c:ext xmlns:c16="http://schemas.microsoft.com/office/drawing/2014/chart" uri="{C3380CC4-5D6E-409C-BE32-E72D297353CC}">
              <c16:uniqueId val="{00000006-AE02-4C4D-823B-41D0DDC91299}"/>
            </c:ext>
          </c:extLst>
        </c:ser>
        <c:ser>
          <c:idx val="7"/>
          <c:order val="7"/>
          <c:tx>
            <c:strRef>
              <c:f>Sheet1!$A$9</c:f>
              <c:strCache>
                <c:ptCount val="1"/>
                <c:pt idx="0">
                  <c:v>E-mail (Newsletter) dai negozi</c:v>
                </c:pt>
              </c:strCache>
            </c:strRef>
          </c:tx>
          <c:spPr>
            <a:solidFill>
              <a:srgbClr val="ADB9CA"/>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Alimentare</c:v>
                </c:pt>
              </c:strCache>
            </c:strRef>
          </c:cat>
          <c:val>
            <c:numRef>
              <c:f>Sheet1!$B$9:$B$9</c:f>
              <c:numCache>
                <c:formatCode>General</c:formatCode>
                <c:ptCount val="1"/>
                <c:pt idx="0">
                  <c:v>2</c:v>
                </c:pt>
              </c:numCache>
            </c:numRef>
          </c:val>
          <c:extLst>
            <c:ext xmlns:c16="http://schemas.microsoft.com/office/drawing/2014/chart" uri="{C3380CC4-5D6E-409C-BE32-E72D297353CC}">
              <c16:uniqueId val="{00000007-AE02-4C4D-823B-41D0DDC91299}"/>
            </c:ext>
          </c:extLst>
        </c:ser>
        <c:dLbls>
          <c:showLegendKey val="0"/>
          <c:showVal val="0"/>
          <c:showCatName val="0"/>
          <c:showSerName val="0"/>
          <c:showPercent val="0"/>
          <c:showBubbleSize val="0"/>
        </c:dLbls>
        <c:gapWidth val="182"/>
        <c:axId val="2094734552"/>
        <c:axId val="2094734553"/>
      </c:barChart>
      <c:catAx>
        <c:axId val="2094734552"/>
        <c:scaling>
          <c:orientation val="maxMin"/>
        </c:scaling>
        <c:delete val="0"/>
        <c:axPos val="l"/>
        <c:numFmt formatCode="General" sourceLinked="0"/>
        <c:majorTickMark val="none"/>
        <c:minorTickMark val="none"/>
        <c:tickLblPos val="none"/>
        <c:spPr>
          <a:ln w="12700" cap="flat">
            <a:noFill/>
            <a:prstDash val="solid"/>
            <a:miter lim="800000"/>
          </a:ln>
        </c:spPr>
        <c:txPr>
          <a:bodyPr rot="0"/>
          <a:lstStyle/>
          <a:p>
            <a:pPr>
              <a:defRPr sz="900" b="0" i="0" u="none" strike="noStrike">
                <a:solidFill>
                  <a:srgbClr val="000000"/>
                </a:solidFill>
                <a:latin typeface="Arial"/>
              </a:defRPr>
            </a:pPr>
            <a:endParaRPr lang="it-IT"/>
          </a:p>
        </c:txPr>
        <c:crossAx val="2094734553"/>
        <c:crosses val="autoZero"/>
        <c:auto val="1"/>
        <c:lblAlgn val="ctr"/>
        <c:lblOffset val="100"/>
        <c:noMultiLvlLbl val="1"/>
      </c:catAx>
      <c:valAx>
        <c:axId val="2094734553"/>
        <c:scaling>
          <c:orientation val="minMax"/>
          <c:max val="100"/>
        </c:scaling>
        <c:delete val="0"/>
        <c:axPos val="t"/>
        <c:numFmt formatCode="0" sourceLinked="0"/>
        <c:majorTickMark val="none"/>
        <c:minorTickMark val="none"/>
        <c:tickLblPos val="high"/>
        <c:spPr>
          <a:ln w="12700" cap="flat">
            <a:solidFill>
              <a:srgbClr val="888888"/>
            </a:solidFill>
            <a:prstDash val="solid"/>
            <a:miter lim="800000"/>
          </a:ln>
        </c:spPr>
        <c:txPr>
          <a:bodyPr rot="0"/>
          <a:lstStyle/>
          <a:p>
            <a:pPr>
              <a:defRPr sz="900" b="0" i="0" u="none" strike="noStrike">
                <a:solidFill>
                  <a:srgbClr val="595959"/>
                </a:solidFill>
                <a:latin typeface="Arial"/>
              </a:defRPr>
            </a:pPr>
            <a:endParaRPr lang="it-IT"/>
          </a:p>
        </c:txPr>
        <c:crossAx val="2094734552"/>
        <c:crosses val="autoZero"/>
        <c:crossBetween val="between"/>
        <c:majorUnit val="25"/>
        <c:minorUnit val="12.5"/>
      </c:valAx>
      <c:spPr>
        <a:noFill/>
        <a:ln w="12700" cap="flat">
          <a:noFill/>
          <a:miter lim="400000"/>
        </a:ln>
        <a:effectLst/>
      </c:spPr>
    </c:plotArea>
    <c:legend>
      <c:legendPos val="r"/>
      <c:layout>
        <c:manualLayout>
          <c:xMode val="edge"/>
          <c:yMode val="edge"/>
          <c:x val="0.57962800000000003"/>
          <c:y val="0.12684000000000001"/>
          <c:w val="0.42037200000000002"/>
          <c:h val="0.34078000000000003"/>
        </c:manualLayout>
      </c:layout>
      <c:overlay val="1"/>
      <c:spPr>
        <a:noFill/>
        <a:ln w="12700" cap="flat">
          <a:noFill/>
          <a:miter lim="400000"/>
        </a:ln>
        <a:effectLst/>
      </c:spPr>
      <c:txPr>
        <a:bodyPr rot="0"/>
        <a:lstStyle/>
        <a:p>
          <a:pPr>
            <a:defRPr sz="700" b="0" i="0" u="none" strike="noStrike">
              <a:solidFill>
                <a:srgbClr val="595959"/>
              </a:solidFill>
              <a:latin typeface="Arial"/>
            </a:defRPr>
          </a:pPr>
          <a:endParaRPr lang="it-IT"/>
        </a:p>
      </c:txPr>
    </c:legend>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it-IT"/>
  <c:roundedCorners val="0"/>
  <c:style val="2"/>
  <c:chart>
    <c:autoTitleDeleted val="1"/>
    <c:plotArea>
      <c:layout>
        <c:manualLayout>
          <c:layoutTarget val="inner"/>
          <c:xMode val="edge"/>
          <c:yMode val="edge"/>
          <c:x val="3.5695299999999999E-2"/>
          <c:y val="5.6579999999999998E-2"/>
          <c:w val="0.55228999999999995"/>
          <c:h val="0.85377700000000001"/>
        </c:manualLayout>
      </c:layout>
      <c:barChart>
        <c:barDir val="bar"/>
        <c:grouping val="clustered"/>
        <c:varyColors val="0"/>
        <c:ser>
          <c:idx val="0"/>
          <c:order val="0"/>
          <c:tx>
            <c:strRef>
              <c:f>Sheet1!$A$2</c:f>
              <c:strCache>
                <c:ptCount val="1"/>
                <c:pt idx="0">
                  <c:v>TV</c:v>
                </c:pt>
              </c:strCache>
            </c:strRef>
          </c:tx>
          <c:spPr>
            <a:solidFill>
              <a:srgbClr val="00B0F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Sheet1!$B$2:$B$2</c:f>
              <c:numCache>
                <c:formatCode>General</c:formatCode>
                <c:ptCount val="1"/>
                <c:pt idx="0">
                  <c:v>9</c:v>
                </c:pt>
              </c:numCache>
            </c:numRef>
          </c:val>
          <c:extLst>
            <c:ext xmlns:c16="http://schemas.microsoft.com/office/drawing/2014/chart" uri="{C3380CC4-5D6E-409C-BE32-E72D297353CC}">
              <c16:uniqueId val="{00000000-8F2C-E247-9FF2-AFCB19B6A354}"/>
            </c:ext>
          </c:extLst>
        </c:ser>
        <c:ser>
          <c:idx val="1"/>
          <c:order val="1"/>
          <c:tx>
            <c:strRef>
              <c:f>Sheet1!$A$3</c:f>
              <c:strCache>
                <c:ptCount val="1"/>
                <c:pt idx="0">
                  <c:v>Radio</c:v>
                </c:pt>
              </c:strCache>
            </c:strRef>
          </c:tx>
          <c:spPr>
            <a:solidFill>
              <a:schemeClr val="accent2"/>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Sheet1!$B$3:$B$3</c:f>
              <c:numCache>
                <c:formatCode>General</c:formatCode>
                <c:ptCount val="1"/>
                <c:pt idx="0">
                  <c:v>2</c:v>
                </c:pt>
              </c:numCache>
            </c:numRef>
          </c:val>
          <c:extLst>
            <c:ext xmlns:c16="http://schemas.microsoft.com/office/drawing/2014/chart" uri="{C3380CC4-5D6E-409C-BE32-E72D297353CC}">
              <c16:uniqueId val="{00000001-8F2C-E247-9FF2-AFCB19B6A354}"/>
            </c:ext>
          </c:extLst>
        </c:ser>
        <c:ser>
          <c:idx val="2"/>
          <c:order val="2"/>
          <c:tx>
            <c:strRef>
              <c:f>Sheet1!$A$4</c:f>
              <c:strCache>
                <c:ptCount val="1"/>
                <c:pt idx="0">
                  <c:v>Cartelloni Pubblicitari</c:v>
                </c:pt>
              </c:strCache>
            </c:strRef>
          </c:tx>
          <c:spPr>
            <a:solidFill>
              <a:schemeClr val="accent3"/>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Sheet1!$B$4:$B$4</c:f>
              <c:numCache>
                <c:formatCode>General</c:formatCode>
                <c:ptCount val="1"/>
                <c:pt idx="0">
                  <c:v>6</c:v>
                </c:pt>
              </c:numCache>
            </c:numRef>
          </c:val>
          <c:extLst>
            <c:ext xmlns:c16="http://schemas.microsoft.com/office/drawing/2014/chart" uri="{C3380CC4-5D6E-409C-BE32-E72D297353CC}">
              <c16:uniqueId val="{00000002-8F2C-E247-9FF2-AFCB19B6A354}"/>
            </c:ext>
          </c:extLst>
        </c:ser>
        <c:ser>
          <c:idx val="3"/>
          <c:order val="3"/>
          <c:tx>
            <c:strRef>
              <c:f>Sheet1!$A$5</c:f>
              <c:strCache>
                <c:ptCount val="1"/>
                <c:pt idx="0">
                  <c:v>Internet</c:v>
                </c:pt>
              </c:strCache>
            </c:strRef>
          </c:tx>
          <c:spPr>
            <a:solidFill>
              <a:schemeClr val="accent4"/>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Sheet1!$B$5:$B$5</c:f>
              <c:numCache>
                <c:formatCode>General</c:formatCode>
                <c:ptCount val="1"/>
                <c:pt idx="0">
                  <c:v>33</c:v>
                </c:pt>
              </c:numCache>
            </c:numRef>
          </c:val>
          <c:extLst>
            <c:ext xmlns:c16="http://schemas.microsoft.com/office/drawing/2014/chart" uri="{C3380CC4-5D6E-409C-BE32-E72D297353CC}">
              <c16:uniqueId val="{00000003-8F2C-E247-9FF2-AFCB19B6A354}"/>
            </c:ext>
          </c:extLst>
        </c:ser>
        <c:ser>
          <c:idx val="4"/>
          <c:order val="4"/>
          <c:tx>
            <c:strRef>
              <c:f>Sheet1!$A$6</c:f>
              <c:strCache>
                <c:ptCount val="1"/>
                <c:pt idx="0">
                  <c:v>Pubblicità in Quotidiani</c:v>
                </c:pt>
              </c:strCache>
            </c:strRef>
          </c:tx>
          <c:spPr>
            <a:solidFill>
              <a:srgbClr val="00808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Sheet1!$B$6:$B$6</c:f>
              <c:numCache>
                <c:formatCode>General</c:formatCode>
                <c:ptCount val="1"/>
                <c:pt idx="0">
                  <c:v>4</c:v>
                </c:pt>
              </c:numCache>
            </c:numRef>
          </c:val>
          <c:extLst>
            <c:ext xmlns:c16="http://schemas.microsoft.com/office/drawing/2014/chart" uri="{C3380CC4-5D6E-409C-BE32-E72D297353CC}">
              <c16:uniqueId val="{00000004-8F2C-E247-9FF2-AFCB19B6A354}"/>
            </c:ext>
          </c:extLst>
        </c:ser>
        <c:ser>
          <c:idx val="5"/>
          <c:order val="5"/>
          <c:tx>
            <c:strRef>
              <c:f>Sheet1!$A$7</c:f>
              <c:strCache>
                <c:ptCount val="1"/>
                <c:pt idx="0">
                  <c:v>Riviste e Cataloghi Pubblicitari</c:v>
                </c:pt>
              </c:strCache>
            </c:strRef>
          </c:tx>
          <c:spPr>
            <a:solidFill>
              <a:schemeClr val="accent6"/>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Sheet1!$B$7:$B$7</c:f>
              <c:numCache>
                <c:formatCode>General</c:formatCode>
                <c:ptCount val="1"/>
                <c:pt idx="0">
                  <c:v>4</c:v>
                </c:pt>
              </c:numCache>
            </c:numRef>
          </c:val>
          <c:extLst>
            <c:ext xmlns:c16="http://schemas.microsoft.com/office/drawing/2014/chart" uri="{C3380CC4-5D6E-409C-BE32-E72D297353CC}">
              <c16:uniqueId val="{00000005-8F2C-E247-9FF2-AFCB19B6A354}"/>
            </c:ext>
          </c:extLst>
        </c:ser>
        <c:ser>
          <c:idx val="6"/>
          <c:order val="6"/>
          <c:tx>
            <c:strRef>
              <c:f>Sheet1!$A$8</c:f>
              <c:strCache>
                <c:ptCount val="1"/>
                <c:pt idx="0">
                  <c:v>Volantini</c:v>
                </c:pt>
              </c:strCache>
            </c:strRef>
          </c:tx>
          <c:spPr>
            <a:solidFill>
              <a:srgbClr val="FF330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Sheet1!$B$8:$B$8</c:f>
              <c:numCache>
                <c:formatCode>General</c:formatCode>
                <c:ptCount val="1"/>
                <c:pt idx="0">
                  <c:v>38</c:v>
                </c:pt>
              </c:numCache>
            </c:numRef>
          </c:val>
          <c:extLst>
            <c:ext xmlns:c16="http://schemas.microsoft.com/office/drawing/2014/chart" uri="{C3380CC4-5D6E-409C-BE32-E72D297353CC}">
              <c16:uniqueId val="{00000006-8F2C-E247-9FF2-AFCB19B6A354}"/>
            </c:ext>
          </c:extLst>
        </c:ser>
        <c:ser>
          <c:idx val="7"/>
          <c:order val="7"/>
          <c:tx>
            <c:strRef>
              <c:f>Sheet1!$A$9</c:f>
              <c:strCache>
                <c:ptCount val="1"/>
                <c:pt idx="0">
                  <c:v>E-mail (Newsletter) dai negozi</c:v>
                </c:pt>
              </c:strCache>
            </c:strRef>
          </c:tx>
          <c:spPr>
            <a:solidFill>
              <a:srgbClr val="ADB9CA"/>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Fai Da Te</c:v>
                </c:pt>
              </c:strCache>
            </c:strRef>
          </c:cat>
          <c:val>
            <c:numRef>
              <c:f>Sheet1!$B$9:$B$9</c:f>
              <c:numCache>
                <c:formatCode>General</c:formatCode>
                <c:ptCount val="1"/>
                <c:pt idx="0">
                  <c:v>4</c:v>
                </c:pt>
              </c:numCache>
            </c:numRef>
          </c:val>
          <c:extLst>
            <c:ext xmlns:c16="http://schemas.microsoft.com/office/drawing/2014/chart" uri="{C3380CC4-5D6E-409C-BE32-E72D297353CC}">
              <c16:uniqueId val="{00000007-8F2C-E247-9FF2-AFCB19B6A354}"/>
            </c:ext>
          </c:extLst>
        </c:ser>
        <c:dLbls>
          <c:showLegendKey val="0"/>
          <c:showVal val="0"/>
          <c:showCatName val="0"/>
          <c:showSerName val="0"/>
          <c:showPercent val="0"/>
          <c:showBubbleSize val="0"/>
        </c:dLbls>
        <c:gapWidth val="182"/>
        <c:axId val="2094734552"/>
        <c:axId val="2094734553"/>
      </c:barChart>
      <c:catAx>
        <c:axId val="2094734552"/>
        <c:scaling>
          <c:orientation val="maxMin"/>
        </c:scaling>
        <c:delete val="0"/>
        <c:axPos val="l"/>
        <c:numFmt formatCode="General" sourceLinked="0"/>
        <c:majorTickMark val="none"/>
        <c:minorTickMark val="none"/>
        <c:tickLblPos val="none"/>
        <c:spPr>
          <a:ln w="12700" cap="flat">
            <a:noFill/>
            <a:prstDash val="solid"/>
            <a:miter lim="800000"/>
          </a:ln>
        </c:spPr>
        <c:txPr>
          <a:bodyPr rot="0"/>
          <a:lstStyle/>
          <a:p>
            <a:pPr>
              <a:defRPr sz="900" b="0" i="0" u="none" strike="noStrike">
                <a:solidFill>
                  <a:srgbClr val="000000"/>
                </a:solidFill>
                <a:latin typeface="Arial"/>
              </a:defRPr>
            </a:pPr>
            <a:endParaRPr lang="it-IT"/>
          </a:p>
        </c:txPr>
        <c:crossAx val="2094734553"/>
        <c:crosses val="autoZero"/>
        <c:auto val="1"/>
        <c:lblAlgn val="ctr"/>
        <c:lblOffset val="100"/>
        <c:noMultiLvlLbl val="1"/>
      </c:catAx>
      <c:valAx>
        <c:axId val="2094734553"/>
        <c:scaling>
          <c:orientation val="minMax"/>
          <c:max val="100"/>
        </c:scaling>
        <c:delete val="0"/>
        <c:axPos val="t"/>
        <c:numFmt formatCode="0" sourceLinked="0"/>
        <c:majorTickMark val="none"/>
        <c:minorTickMark val="none"/>
        <c:tickLblPos val="high"/>
        <c:spPr>
          <a:ln w="12700" cap="flat">
            <a:solidFill>
              <a:srgbClr val="888888"/>
            </a:solidFill>
            <a:prstDash val="solid"/>
            <a:miter lim="800000"/>
          </a:ln>
        </c:spPr>
        <c:txPr>
          <a:bodyPr rot="0"/>
          <a:lstStyle/>
          <a:p>
            <a:pPr>
              <a:defRPr sz="900" b="0" i="0" u="none" strike="noStrike">
                <a:solidFill>
                  <a:srgbClr val="595959"/>
                </a:solidFill>
                <a:latin typeface="Arial"/>
              </a:defRPr>
            </a:pPr>
            <a:endParaRPr lang="it-IT"/>
          </a:p>
        </c:txPr>
        <c:crossAx val="2094734552"/>
        <c:crosses val="autoZero"/>
        <c:crossBetween val="between"/>
        <c:majorUnit val="25"/>
        <c:minorUnit val="12.5"/>
      </c:valAx>
      <c:spPr>
        <a:noFill/>
        <a:ln w="12700" cap="flat">
          <a:noFill/>
          <a:miter lim="400000"/>
        </a:ln>
        <a:effectLst/>
      </c:spPr>
    </c:plotArea>
    <c:legend>
      <c:legendPos val="r"/>
      <c:layout>
        <c:manualLayout>
          <c:xMode val="edge"/>
          <c:yMode val="edge"/>
          <c:x val="0.59201499999999996"/>
          <c:y val="0.13454199999999999"/>
          <c:w val="0.40798499999999999"/>
          <c:h val="0.34078000000000003"/>
        </c:manualLayout>
      </c:layout>
      <c:overlay val="1"/>
      <c:spPr>
        <a:noFill/>
        <a:ln w="12700" cap="flat">
          <a:noFill/>
          <a:miter lim="400000"/>
        </a:ln>
        <a:effectLst/>
      </c:spPr>
      <c:txPr>
        <a:bodyPr rot="0"/>
        <a:lstStyle/>
        <a:p>
          <a:pPr>
            <a:defRPr sz="700" b="0" i="0" u="none" strike="noStrike">
              <a:solidFill>
                <a:srgbClr val="595959"/>
              </a:solidFill>
              <a:latin typeface="Arial"/>
            </a:defRPr>
          </a:pPr>
          <a:endParaRPr lang="it-IT"/>
        </a:p>
      </c:txPr>
    </c:legend>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it-IT"/>
  <c:roundedCorners val="0"/>
  <c:style val="2"/>
  <c:chart>
    <c:autoTitleDeleted val="1"/>
    <c:plotArea>
      <c:layout>
        <c:manualLayout>
          <c:layoutTarget val="inner"/>
          <c:xMode val="edge"/>
          <c:yMode val="edge"/>
          <c:x val="3.5554000000000002E-2"/>
          <c:y val="5.6579999999999998E-2"/>
          <c:w val="0.55010400000000004"/>
          <c:h val="0.85377700000000001"/>
        </c:manualLayout>
      </c:layout>
      <c:barChart>
        <c:barDir val="bar"/>
        <c:grouping val="clustered"/>
        <c:varyColors val="0"/>
        <c:ser>
          <c:idx val="0"/>
          <c:order val="0"/>
          <c:tx>
            <c:strRef>
              <c:f>Sheet1!$A$2</c:f>
              <c:strCache>
                <c:ptCount val="1"/>
                <c:pt idx="0">
                  <c:v>TV</c:v>
                </c:pt>
              </c:strCache>
            </c:strRef>
          </c:tx>
          <c:spPr>
            <a:solidFill>
              <a:srgbClr val="00B0F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Sheet1!$B$2:$B$2</c:f>
              <c:numCache>
                <c:formatCode>General</c:formatCode>
                <c:ptCount val="1"/>
                <c:pt idx="0">
                  <c:v>11</c:v>
                </c:pt>
              </c:numCache>
            </c:numRef>
          </c:val>
          <c:extLst>
            <c:ext xmlns:c16="http://schemas.microsoft.com/office/drawing/2014/chart" uri="{C3380CC4-5D6E-409C-BE32-E72D297353CC}">
              <c16:uniqueId val="{00000000-EEEB-F641-8C02-0A245DE266EC}"/>
            </c:ext>
          </c:extLst>
        </c:ser>
        <c:ser>
          <c:idx val="1"/>
          <c:order val="1"/>
          <c:tx>
            <c:strRef>
              <c:f>Sheet1!$A$3</c:f>
              <c:strCache>
                <c:ptCount val="1"/>
                <c:pt idx="0">
                  <c:v>Radio</c:v>
                </c:pt>
              </c:strCache>
            </c:strRef>
          </c:tx>
          <c:spPr>
            <a:solidFill>
              <a:schemeClr val="accent2"/>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Sheet1!$B$3:$B$3</c:f>
              <c:numCache>
                <c:formatCode>General</c:formatCode>
                <c:ptCount val="1"/>
                <c:pt idx="0">
                  <c:v>3</c:v>
                </c:pt>
              </c:numCache>
            </c:numRef>
          </c:val>
          <c:extLst>
            <c:ext xmlns:c16="http://schemas.microsoft.com/office/drawing/2014/chart" uri="{C3380CC4-5D6E-409C-BE32-E72D297353CC}">
              <c16:uniqueId val="{00000001-EEEB-F641-8C02-0A245DE266EC}"/>
            </c:ext>
          </c:extLst>
        </c:ser>
        <c:ser>
          <c:idx val="2"/>
          <c:order val="2"/>
          <c:tx>
            <c:strRef>
              <c:f>Sheet1!$A$4</c:f>
              <c:strCache>
                <c:ptCount val="1"/>
                <c:pt idx="0">
                  <c:v>Cartelloni Pubblicitari</c:v>
                </c:pt>
              </c:strCache>
            </c:strRef>
          </c:tx>
          <c:spPr>
            <a:solidFill>
              <a:schemeClr val="accent3"/>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Sheet1!$B$4:$B$4</c:f>
              <c:numCache>
                <c:formatCode>General</c:formatCode>
                <c:ptCount val="1"/>
                <c:pt idx="0">
                  <c:v>3</c:v>
                </c:pt>
              </c:numCache>
            </c:numRef>
          </c:val>
          <c:extLst>
            <c:ext xmlns:c16="http://schemas.microsoft.com/office/drawing/2014/chart" uri="{C3380CC4-5D6E-409C-BE32-E72D297353CC}">
              <c16:uniqueId val="{00000002-EEEB-F641-8C02-0A245DE266EC}"/>
            </c:ext>
          </c:extLst>
        </c:ser>
        <c:ser>
          <c:idx val="3"/>
          <c:order val="3"/>
          <c:tx>
            <c:strRef>
              <c:f>Sheet1!$A$5</c:f>
              <c:strCache>
                <c:ptCount val="1"/>
                <c:pt idx="0">
                  <c:v>Internet</c:v>
                </c:pt>
              </c:strCache>
            </c:strRef>
          </c:tx>
          <c:spPr>
            <a:solidFill>
              <a:schemeClr val="accent4"/>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Sheet1!$B$5:$B$5</c:f>
              <c:numCache>
                <c:formatCode>General</c:formatCode>
                <c:ptCount val="1"/>
                <c:pt idx="0">
                  <c:v>46</c:v>
                </c:pt>
              </c:numCache>
            </c:numRef>
          </c:val>
          <c:extLst>
            <c:ext xmlns:c16="http://schemas.microsoft.com/office/drawing/2014/chart" uri="{C3380CC4-5D6E-409C-BE32-E72D297353CC}">
              <c16:uniqueId val="{00000003-EEEB-F641-8C02-0A245DE266EC}"/>
            </c:ext>
          </c:extLst>
        </c:ser>
        <c:ser>
          <c:idx val="4"/>
          <c:order val="4"/>
          <c:tx>
            <c:strRef>
              <c:f>Sheet1!$A$6</c:f>
              <c:strCache>
                <c:ptCount val="1"/>
                <c:pt idx="0">
                  <c:v>Pubblicità in Quotidiani</c:v>
                </c:pt>
              </c:strCache>
            </c:strRef>
          </c:tx>
          <c:spPr>
            <a:solidFill>
              <a:srgbClr val="00808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Sheet1!$B$6:$B$6</c:f>
              <c:numCache>
                <c:formatCode>General</c:formatCode>
                <c:ptCount val="1"/>
                <c:pt idx="0">
                  <c:v>3</c:v>
                </c:pt>
              </c:numCache>
            </c:numRef>
          </c:val>
          <c:extLst>
            <c:ext xmlns:c16="http://schemas.microsoft.com/office/drawing/2014/chart" uri="{C3380CC4-5D6E-409C-BE32-E72D297353CC}">
              <c16:uniqueId val="{00000004-EEEB-F641-8C02-0A245DE266EC}"/>
            </c:ext>
          </c:extLst>
        </c:ser>
        <c:ser>
          <c:idx val="5"/>
          <c:order val="5"/>
          <c:tx>
            <c:strRef>
              <c:f>Sheet1!$A$7</c:f>
              <c:strCache>
                <c:ptCount val="1"/>
                <c:pt idx="0">
                  <c:v>Riviste e Cataloghi Pubblicitari</c:v>
                </c:pt>
              </c:strCache>
            </c:strRef>
          </c:tx>
          <c:spPr>
            <a:solidFill>
              <a:schemeClr val="accent6"/>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Sheet1!$B$7:$B$7</c:f>
              <c:numCache>
                <c:formatCode>General</c:formatCode>
                <c:ptCount val="1"/>
                <c:pt idx="0">
                  <c:v>2</c:v>
                </c:pt>
              </c:numCache>
            </c:numRef>
          </c:val>
          <c:extLst>
            <c:ext xmlns:c16="http://schemas.microsoft.com/office/drawing/2014/chart" uri="{C3380CC4-5D6E-409C-BE32-E72D297353CC}">
              <c16:uniqueId val="{00000005-EEEB-F641-8C02-0A245DE266EC}"/>
            </c:ext>
          </c:extLst>
        </c:ser>
        <c:ser>
          <c:idx val="6"/>
          <c:order val="6"/>
          <c:tx>
            <c:strRef>
              <c:f>Sheet1!$A$8</c:f>
              <c:strCache>
                <c:ptCount val="1"/>
                <c:pt idx="0">
                  <c:v>Volantini</c:v>
                </c:pt>
              </c:strCache>
            </c:strRef>
          </c:tx>
          <c:spPr>
            <a:solidFill>
              <a:srgbClr val="FF000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Sheet1!$B$8:$B$8</c:f>
              <c:numCache>
                <c:formatCode>General</c:formatCode>
                <c:ptCount val="1"/>
                <c:pt idx="0">
                  <c:v>28</c:v>
                </c:pt>
              </c:numCache>
            </c:numRef>
          </c:val>
          <c:extLst>
            <c:ext xmlns:c16="http://schemas.microsoft.com/office/drawing/2014/chart" uri="{C3380CC4-5D6E-409C-BE32-E72D297353CC}">
              <c16:uniqueId val="{00000006-EEEB-F641-8C02-0A245DE266EC}"/>
            </c:ext>
          </c:extLst>
        </c:ser>
        <c:ser>
          <c:idx val="7"/>
          <c:order val="7"/>
          <c:tx>
            <c:strRef>
              <c:f>Sheet1!$A$9</c:f>
              <c:strCache>
                <c:ptCount val="1"/>
                <c:pt idx="0">
                  <c:v>E-mail (Newsletter) dai negozi</c:v>
                </c:pt>
              </c:strCache>
            </c:strRef>
          </c:tx>
          <c:spPr>
            <a:solidFill>
              <a:srgbClr val="ADB9CA"/>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Elettronica</c:v>
                </c:pt>
              </c:strCache>
            </c:strRef>
          </c:cat>
          <c:val>
            <c:numRef>
              <c:f>Sheet1!$B$9:$B$9</c:f>
              <c:numCache>
                <c:formatCode>General</c:formatCode>
                <c:ptCount val="1"/>
                <c:pt idx="0">
                  <c:v>4</c:v>
                </c:pt>
              </c:numCache>
            </c:numRef>
          </c:val>
          <c:extLst>
            <c:ext xmlns:c16="http://schemas.microsoft.com/office/drawing/2014/chart" uri="{C3380CC4-5D6E-409C-BE32-E72D297353CC}">
              <c16:uniqueId val="{00000007-EEEB-F641-8C02-0A245DE266EC}"/>
            </c:ext>
          </c:extLst>
        </c:ser>
        <c:dLbls>
          <c:showLegendKey val="0"/>
          <c:showVal val="0"/>
          <c:showCatName val="0"/>
          <c:showSerName val="0"/>
          <c:showPercent val="0"/>
          <c:showBubbleSize val="0"/>
        </c:dLbls>
        <c:gapWidth val="182"/>
        <c:axId val="2094734552"/>
        <c:axId val="2094734553"/>
      </c:barChart>
      <c:catAx>
        <c:axId val="2094734552"/>
        <c:scaling>
          <c:orientation val="maxMin"/>
        </c:scaling>
        <c:delete val="0"/>
        <c:axPos val="l"/>
        <c:numFmt formatCode="General" sourceLinked="0"/>
        <c:majorTickMark val="none"/>
        <c:minorTickMark val="none"/>
        <c:tickLblPos val="none"/>
        <c:spPr>
          <a:ln w="12700" cap="flat">
            <a:noFill/>
            <a:prstDash val="solid"/>
            <a:miter lim="800000"/>
          </a:ln>
        </c:spPr>
        <c:txPr>
          <a:bodyPr rot="0"/>
          <a:lstStyle/>
          <a:p>
            <a:pPr>
              <a:defRPr sz="900" b="0" i="0" u="none" strike="noStrike">
                <a:solidFill>
                  <a:srgbClr val="000000"/>
                </a:solidFill>
                <a:latin typeface="Arial"/>
              </a:defRPr>
            </a:pPr>
            <a:endParaRPr lang="it-IT"/>
          </a:p>
        </c:txPr>
        <c:crossAx val="2094734553"/>
        <c:crosses val="autoZero"/>
        <c:auto val="1"/>
        <c:lblAlgn val="ctr"/>
        <c:lblOffset val="100"/>
        <c:noMultiLvlLbl val="1"/>
      </c:catAx>
      <c:valAx>
        <c:axId val="2094734553"/>
        <c:scaling>
          <c:orientation val="minMax"/>
          <c:max val="100"/>
        </c:scaling>
        <c:delete val="0"/>
        <c:axPos val="t"/>
        <c:numFmt formatCode="0" sourceLinked="0"/>
        <c:majorTickMark val="none"/>
        <c:minorTickMark val="none"/>
        <c:tickLblPos val="high"/>
        <c:spPr>
          <a:ln w="12700" cap="flat">
            <a:solidFill>
              <a:srgbClr val="888888"/>
            </a:solidFill>
            <a:prstDash val="solid"/>
            <a:miter lim="800000"/>
          </a:ln>
        </c:spPr>
        <c:txPr>
          <a:bodyPr rot="0"/>
          <a:lstStyle/>
          <a:p>
            <a:pPr>
              <a:defRPr sz="900" b="0" i="0" u="none" strike="noStrike">
                <a:solidFill>
                  <a:srgbClr val="595959"/>
                </a:solidFill>
                <a:latin typeface="Arial"/>
              </a:defRPr>
            </a:pPr>
            <a:endParaRPr lang="it-IT"/>
          </a:p>
        </c:txPr>
        <c:crossAx val="2094734552"/>
        <c:crosses val="autoZero"/>
        <c:crossBetween val="between"/>
        <c:majorUnit val="25"/>
        <c:minorUnit val="12.5"/>
      </c:valAx>
      <c:spPr>
        <a:noFill/>
        <a:ln w="12700" cap="flat">
          <a:noFill/>
          <a:miter lim="400000"/>
        </a:ln>
        <a:effectLst/>
      </c:spPr>
    </c:plotArea>
    <c:legend>
      <c:legendPos val="r"/>
      <c:layout>
        <c:manualLayout>
          <c:xMode val="edge"/>
          <c:yMode val="edge"/>
          <c:x val="0.58216599999999996"/>
          <c:y val="0.13089400000000001"/>
          <c:w val="0.41783399999999998"/>
          <c:h val="0.34078000000000003"/>
        </c:manualLayout>
      </c:layout>
      <c:overlay val="1"/>
      <c:spPr>
        <a:noFill/>
        <a:ln w="12700" cap="flat">
          <a:noFill/>
          <a:miter lim="400000"/>
        </a:ln>
        <a:effectLst/>
      </c:spPr>
      <c:txPr>
        <a:bodyPr rot="0"/>
        <a:lstStyle/>
        <a:p>
          <a:pPr>
            <a:defRPr sz="700" b="0" i="0" u="none" strike="noStrike">
              <a:solidFill>
                <a:srgbClr val="595959"/>
              </a:solidFill>
              <a:latin typeface="Arial"/>
            </a:defRPr>
          </a:pPr>
          <a:endParaRPr lang="it-IT"/>
        </a:p>
      </c:txPr>
    </c:legend>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it-IT"/>
  <c:roundedCorners val="0"/>
  <c:style val="2"/>
  <c:chart>
    <c:autoTitleDeleted val="1"/>
    <c:plotArea>
      <c:layout>
        <c:manualLayout>
          <c:layoutTarget val="inner"/>
          <c:xMode val="edge"/>
          <c:yMode val="edge"/>
          <c:x val="3.5157000000000001E-2"/>
          <c:y val="5.6579900000000002E-2"/>
          <c:w val="0.54396199999999995"/>
          <c:h val="0.85377700000000001"/>
        </c:manualLayout>
      </c:layout>
      <c:barChart>
        <c:barDir val="bar"/>
        <c:grouping val="clustered"/>
        <c:varyColors val="0"/>
        <c:ser>
          <c:idx val="0"/>
          <c:order val="0"/>
          <c:tx>
            <c:strRef>
              <c:f>Sheet1!$A$2</c:f>
              <c:strCache>
                <c:ptCount val="1"/>
                <c:pt idx="0">
                  <c:v>TV</c:v>
                </c:pt>
              </c:strCache>
            </c:strRef>
          </c:tx>
          <c:spPr>
            <a:solidFill>
              <a:srgbClr val="00B0F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Sheet1!$B$2:$B$2</c:f>
              <c:numCache>
                <c:formatCode>General</c:formatCode>
                <c:ptCount val="1"/>
                <c:pt idx="0">
                  <c:v>9</c:v>
                </c:pt>
              </c:numCache>
            </c:numRef>
          </c:val>
          <c:extLst>
            <c:ext xmlns:c16="http://schemas.microsoft.com/office/drawing/2014/chart" uri="{C3380CC4-5D6E-409C-BE32-E72D297353CC}">
              <c16:uniqueId val="{00000000-E056-874B-AD54-C3B49354D05A}"/>
            </c:ext>
          </c:extLst>
        </c:ser>
        <c:ser>
          <c:idx val="1"/>
          <c:order val="1"/>
          <c:tx>
            <c:strRef>
              <c:f>Sheet1!$A$3</c:f>
              <c:strCache>
                <c:ptCount val="1"/>
                <c:pt idx="0">
                  <c:v>Radio</c:v>
                </c:pt>
              </c:strCache>
            </c:strRef>
          </c:tx>
          <c:spPr>
            <a:solidFill>
              <a:schemeClr val="accent2"/>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Sheet1!$B$3:$B$3</c:f>
              <c:numCache>
                <c:formatCode>General</c:formatCode>
                <c:ptCount val="1"/>
                <c:pt idx="0">
                  <c:v>3</c:v>
                </c:pt>
              </c:numCache>
            </c:numRef>
          </c:val>
          <c:extLst>
            <c:ext xmlns:c16="http://schemas.microsoft.com/office/drawing/2014/chart" uri="{C3380CC4-5D6E-409C-BE32-E72D297353CC}">
              <c16:uniqueId val="{00000001-E056-874B-AD54-C3B49354D05A}"/>
            </c:ext>
          </c:extLst>
        </c:ser>
        <c:ser>
          <c:idx val="2"/>
          <c:order val="2"/>
          <c:tx>
            <c:strRef>
              <c:f>Sheet1!$A$4</c:f>
              <c:strCache>
                <c:ptCount val="1"/>
                <c:pt idx="0">
                  <c:v>Cartelloni Pubblicitari</c:v>
                </c:pt>
              </c:strCache>
            </c:strRef>
          </c:tx>
          <c:spPr>
            <a:solidFill>
              <a:schemeClr val="accent3"/>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Sheet1!$B$4:$B$4</c:f>
              <c:numCache>
                <c:formatCode>General</c:formatCode>
                <c:ptCount val="1"/>
                <c:pt idx="0">
                  <c:v>5</c:v>
                </c:pt>
              </c:numCache>
            </c:numRef>
          </c:val>
          <c:extLst>
            <c:ext xmlns:c16="http://schemas.microsoft.com/office/drawing/2014/chart" uri="{C3380CC4-5D6E-409C-BE32-E72D297353CC}">
              <c16:uniqueId val="{00000002-E056-874B-AD54-C3B49354D05A}"/>
            </c:ext>
          </c:extLst>
        </c:ser>
        <c:ser>
          <c:idx val="3"/>
          <c:order val="3"/>
          <c:tx>
            <c:strRef>
              <c:f>Sheet1!$A$5</c:f>
              <c:strCache>
                <c:ptCount val="1"/>
                <c:pt idx="0">
                  <c:v>Internet</c:v>
                </c:pt>
              </c:strCache>
            </c:strRef>
          </c:tx>
          <c:spPr>
            <a:solidFill>
              <a:schemeClr val="accent4"/>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Sheet1!$B$5:$B$5</c:f>
              <c:numCache>
                <c:formatCode>General</c:formatCode>
                <c:ptCount val="1"/>
                <c:pt idx="0">
                  <c:v>22</c:v>
                </c:pt>
              </c:numCache>
            </c:numRef>
          </c:val>
          <c:extLst>
            <c:ext xmlns:c16="http://schemas.microsoft.com/office/drawing/2014/chart" uri="{C3380CC4-5D6E-409C-BE32-E72D297353CC}">
              <c16:uniqueId val="{00000003-E056-874B-AD54-C3B49354D05A}"/>
            </c:ext>
          </c:extLst>
        </c:ser>
        <c:ser>
          <c:idx val="4"/>
          <c:order val="4"/>
          <c:tx>
            <c:strRef>
              <c:f>Sheet1!$A$6</c:f>
              <c:strCache>
                <c:ptCount val="1"/>
                <c:pt idx="0">
                  <c:v>Pubblicità in Quotidiani</c:v>
                </c:pt>
              </c:strCache>
            </c:strRef>
          </c:tx>
          <c:spPr>
            <a:solidFill>
              <a:srgbClr val="00808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Sheet1!$B$6:$B$6</c:f>
              <c:numCache>
                <c:formatCode>General</c:formatCode>
                <c:ptCount val="1"/>
                <c:pt idx="0">
                  <c:v>4</c:v>
                </c:pt>
              </c:numCache>
            </c:numRef>
          </c:val>
          <c:extLst>
            <c:ext xmlns:c16="http://schemas.microsoft.com/office/drawing/2014/chart" uri="{C3380CC4-5D6E-409C-BE32-E72D297353CC}">
              <c16:uniqueId val="{00000004-E056-874B-AD54-C3B49354D05A}"/>
            </c:ext>
          </c:extLst>
        </c:ser>
        <c:ser>
          <c:idx val="5"/>
          <c:order val="5"/>
          <c:tx>
            <c:strRef>
              <c:f>Sheet1!$A$7</c:f>
              <c:strCache>
                <c:ptCount val="1"/>
                <c:pt idx="0">
                  <c:v>Riviste e Cataloghi Pubblicitari</c:v>
                </c:pt>
              </c:strCache>
            </c:strRef>
          </c:tx>
          <c:spPr>
            <a:solidFill>
              <a:schemeClr val="accent6"/>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Sheet1!$B$7:$B$7</c:f>
              <c:numCache>
                <c:formatCode>General</c:formatCode>
                <c:ptCount val="1"/>
                <c:pt idx="0">
                  <c:v>4</c:v>
                </c:pt>
              </c:numCache>
            </c:numRef>
          </c:val>
          <c:extLst>
            <c:ext xmlns:c16="http://schemas.microsoft.com/office/drawing/2014/chart" uri="{C3380CC4-5D6E-409C-BE32-E72D297353CC}">
              <c16:uniqueId val="{00000005-E056-874B-AD54-C3B49354D05A}"/>
            </c:ext>
          </c:extLst>
        </c:ser>
        <c:ser>
          <c:idx val="6"/>
          <c:order val="6"/>
          <c:tx>
            <c:strRef>
              <c:f>Sheet1!$A$8</c:f>
              <c:strCache>
                <c:ptCount val="1"/>
                <c:pt idx="0">
                  <c:v>Volantini</c:v>
                </c:pt>
              </c:strCache>
            </c:strRef>
          </c:tx>
          <c:spPr>
            <a:solidFill>
              <a:srgbClr val="FF0000"/>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Sheet1!$B$8:$B$8</c:f>
              <c:numCache>
                <c:formatCode>General</c:formatCode>
                <c:ptCount val="1"/>
                <c:pt idx="0">
                  <c:v>50</c:v>
                </c:pt>
              </c:numCache>
            </c:numRef>
          </c:val>
          <c:extLst>
            <c:ext xmlns:c16="http://schemas.microsoft.com/office/drawing/2014/chart" uri="{C3380CC4-5D6E-409C-BE32-E72D297353CC}">
              <c16:uniqueId val="{00000006-E056-874B-AD54-C3B49354D05A}"/>
            </c:ext>
          </c:extLst>
        </c:ser>
        <c:ser>
          <c:idx val="7"/>
          <c:order val="7"/>
          <c:tx>
            <c:strRef>
              <c:f>Sheet1!$A$9</c:f>
              <c:strCache>
                <c:ptCount val="1"/>
                <c:pt idx="0">
                  <c:v>E-mail (Newsletter) dai negozi</c:v>
                </c:pt>
              </c:strCache>
            </c:strRef>
          </c:tx>
          <c:spPr>
            <a:solidFill>
              <a:srgbClr val="ADB9CA"/>
            </a:solidFill>
            <a:ln w="12700" cap="flat">
              <a:noFill/>
              <a:miter lim="400000"/>
            </a:ln>
            <a:effectLst/>
          </c:spPr>
          <c:invertIfNegative val="0"/>
          <c:dLbls>
            <c:numFmt formatCode="0" sourceLinked="0"/>
            <c:spPr>
              <a:noFill/>
              <a:ln>
                <a:noFill/>
              </a:ln>
              <a:effectLst/>
            </c:spPr>
            <c:txPr>
              <a:bodyPr/>
              <a:lstStyle/>
              <a:p>
                <a:pPr>
                  <a:defRPr sz="900" b="0" i="0" u="none" strike="noStrike">
                    <a:solidFill>
                      <a:srgbClr val="404040"/>
                    </a:solidFill>
                    <a:latin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Farmaci e Cosmetici</c:v>
                </c:pt>
              </c:strCache>
            </c:strRef>
          </c:cat>
          <c:val>
            <c:numRef>
              <c:f>Sheet1!$B$9:$B$9</c:f>
              <c:numCache>
                <c:formatCode>General</c:formatCode>
                <c:ptCount val="1"/>
                <c:pt idx="0">
                  <c:v>1</c:v>
                </c:pt>
              </c:numCache>
            </c:numRef>
          </c:val>
          <c:extLst>
            <c:ext xmlns:c16="http://schemas.microsoft.com/office/drawing/2014/chart" uri="{C3380CC4-5D6E-409C-BE32-E72D297353CC}">
              <c16:uniqueId val="{00000007-E056-874B-AD54-C3B49354D05A}"/>
            </c:ext>
          </c:extLst>
        </c:ser>
        <c:dLbls>
          <c:showLegendKey val="0"/>
          <c:showVal val="0"/>
          <c:showCatName val="0"/>
          <c:showSerName val="0"/>
          <c:showPercent val="0"/>
          <c:showBubbleSize val="0"/>
        </c:dLbls>
        <c:gapWidth val="182"/>
        <c:axId val="2094734552"/>
        <c:axId val="2094734553"/>
      </c:barChart>
      <c:catAx>
        <c:axId val="2094734552"/>
        <c:scaling>
          <c:orientation val="maxMin"/>
        </c:scaling>
        <c:delete val="0"/>
        <c:axPos val="l"/>
        <c:numFmt formatCode="General" sourceLinked="0"/>
        <c:majorTickMark val="none"/>
        <c:minorTickMark val="none"/>
        <c:tickLblPos val="none"/>
        <c:spPr>
          <a:ln w="12700" cap="flat">
            <a:noFill/>
            <a:prstDash val="solid"/>
            <a:miter lim="800000"/>
          </a:ln>
        </c:spPr>
        <c:txPr>
          <a:bodyPr rot="0"/>
          <a:lstStyle/>
          <a:p>
            <a:pPr>
              <a:defRPr sz="900" b="0" i="0" u="none" strike="noStrike">
                <a:solidFill>
                  <a:srgbClr val="000000"/>
                </a:solidFill>
                <a:latin typeface="Arial"/>
              </a:defRPr>
            </a:pPr>
            <a:endParaRPr lang="it-IT"/>
          </a:p>
        </c:txPr>
        <c:crossAx val="2094734553"/>
        <c:crosses val="autoZero"/>
        <c:auto val="1"/>
        <c:lblAlgn val="ctr"/>
        <c:lblOffset val="100"/>
        <c:noMultiLvlLbl val="1"/>
      </c:catAx>
      <c:valAx>
        <c:axId val="2094734553"/>
        <c:scaling>
          <c:orientation val="minMax"/>
          <c:max val="100"/>
        </c:scaling>
        <c:delete val="0"/>
        <c:axPos val="t"/>
        <c:numFmt formatCode="0" sourceLinked="0"/>
        <c:majorTickMark val="none"/>
        <c:minorTickMark val="none"/>
        <c:tickLblPos val="high"/>
        <c:spPr>
          <a:ln w="12700" cap="flat">
            <a:solidFill>
              <a:srgbClr val="888888"/>
            </a:solidFill>
            <a:prstDash val="solid"/>
            <a:miter lim="800000"/>
          </a:ln>
        </c:spPr>
        <c:txPr>
          <a:bodyPr rot="0"/>
          <a:lstStyle/>
          <a:p>
            <a:pPr>
              <a:defRPr sz="900" b="0" i="0" u="none" strike="noStrike">
                <a:solidFill>
                  <a:srgbClr val="595959"/>
                </a:solidFill>
                <a:latin typeface="Arial"/>
              </a:defRPr>
            </a:pPr>
            <a:endParaRPr lang="it-IT"/>
          </a:p>
        </c:txPr>
        <c:crossAx val="2094734552"/>
        <c:crosses val="autoZero"/>
        <c:crossBetween val="between"/>
        <c:majorUnit val="25"/>
        <c:minorUnit val="12.5"/>
      </c:valAx>
      <c:spPr>
        <a:noFill/>
        <a:ln w="12700" cap="flat">
          <a:noFill/>
          <a:miter lim="400000"/>
        </a:ln>
        <a:effectLst/>
      </c:spPr>
    </c:plotArea>
    <c:legend>
      <c:legendPos val="r"/>
      <c:layout>
        <c:manualLayout>
          <c:xMode val="edge"/>
          <c:yMode val="edge"/>
          <c:x val="0.58683200000000002"/>
          <c:y val="0.13089400000000001"/>
          <c:w val="0.41316799999999998"/>
          <c:h val="0.34078000000000003"/>
        </c:manualLayout>
      </c:layout>
      <c:overlay val="1"/>
      <c:spPr>
        <a:noFill/>
        <a:ln w="12700" cap="flat">
          <a:noFill/>
          <a:miter lim="400000"/>
        </a:ln>
        <a:effectLst/>
      </c:spPr>
      <c:txPr>
        <a:bodyPr rot="0"/>
        <a:lstStyle/>
        <a:p>
          <a:pPr>
            <a:defRPr sz="700" b="0" i="0" u="none" strike="noStrike">
              <a:solidFill>
                <a:srgbClr val="595959"/>
              </a:solidFill>
              <a:latin typeface="Arial"/>
            </a:defRPr>
          </a:pPr>
          <a:endParaRPr lang="it-IT"/>
        </a:p>
      </c:txPr>
    </c:legend>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it-IT"/>
  <c:roundedCorners val="0"/>
  <c:style val="2"/>
  <c:chart>
    <c:autoTitleDeleted val="1"/>
    <c:plotArea>
      <c:layout>
        <c:manualLayout>
          <c:layoutTarget val="inner"/>
          <c:xMode val="edge"/>
          <c:yMode val="edge"/>
          <c:x val="0.37121900000000002"/>
          <c:y val="0.37121900000000002"/>
          <c:w val="0.25756200000000001"/>
          <c:h val="0.245062"/>
        </c:manualLayout>
      </c:layout>
      <c:doughnutChart>
        <c:varyColors val="0"/>
        <c:ser>
          <c:idx val="0"/>
          <c:order val="0"/>
          <c:tx>
            <c:strRef>
              <c:f>Sheet1!$A$2</c:f>
              <c:strCache>
                <c:ptCount val="1"/>
                <c:pt idx="0">
                  <c:v>Li uso per fare la spesa</c:v>
                </c:pt>
              </c:strCache>
            </c:strRef>
          </c:tx>
          <c:spPr>
            <a:solidFill>
              <a:srgbClr val="BA8C00"/>
            </a:solidFill>
            <a:ln w="9525" cap="flat">
              <a:solidFill>
                <a:srgbClr val="000000"/>
              </a:solidFill>
              <a:prstDash val="solid"/>
              <a:round/>
            </a:ln>
            <a:effectLst/>
          </c:spPr>
          <c:dPt>
            <c:idx val="0"/>
            <c:bubble3D val="0"/>
            <c:extLst>
              <c:ext xmlns:c16="http://schemas.microsoft.com/office/drawing/2014/chart" uri="{C3380CC4-5D6E-409C-BE32-E72D297353CC}">
                <c16:uniqueId val="{00000001-BDEE-1543-857A-0D9C315E30B3}"/>
              </c:ext>
            </c:extLst>
          </c:dPt>
          <c:dPt>
            <c:idx val="1"/>
            <c:bubble3D val="0"/>
            <c:spPr>
              <a:solidFill>
                <a:srgbClr val="D19D00"/>
              </a:solidFill>
              <a:ln w="9525" cap="flat">
                <a:solidFill>
                  <a:srgbClr val="000000"/>
                </a:solidFill>
                <a:prstDash val="solid"/>
                <a:round/>
              </a:ln>
              <a:effectLst/>
            </c:spPr>
            <c:extLst>
              <c:ext xmlns:c16="http://schemas.microsoft.com/office/drawing/2014/chart" uri="{C3380CC4-5D6E-409C-BE32-E72D297353CC}">
                <c16:uniqueId val="{00000003-BDEE-1543-857A-0D9C315E30B3}"/>
              </c:ext>
            </c:extLst>
          </c:dPt>
          <c:dPt>
            <c:idx val="2"/>
            <c:bubble3D val="0"/>
            <c:spPr>
              <a:solidFill>
                <a:srgbClr val="E8AF00"/>
              </a:solidFill>
              <a:ln w="9525" cap="flat">
                <a:solidFill>
                  <a:srgbClr val="000000"/>
                </a:solidFill>
                <a:prstDash val="solid"/>
                <a:round/>
              </a:ln>
              <a:effectLst/>
            </c:spPr>
            <c:extLst>
              <c:ext xmlns:c16="http://schemas.microsoft.com/office/drawing/2014/chart" uri="{C3380CC4-5D6E-409C-BE32-E72D297353CC}">
                <c16:uniqueId val="{00000005-BDEE-1543-857A-0D9C315E30B3}"/>
              </c:ext>
            </c:extLst>
          </c:dPt>
          <c:dPt>
            <c:idx val="3"/>
            <c:bubble3D val="0"/>
            <c:spPr>
              <a:solidFill>
                <a:srgbClr val="FFC11F"/>
              </a:solidFill>
              <a:ln w="9525" cap="flat">
                <a:solidFill>
                  <a:srgbClr val="000000"/>
                </a:solidFill>
                <a:prstDash val="solid"/>
                <a:round/>
              </a:ln>
              <a:effectLst/>
            </c:spPr>
            <c:extLst>
              <c:ext xmlns:c16="http://schemas.microsoft.com/office/drawing/2014/chart" uri="{C3380CC4-5D6E-409C-BE32-E72D297353CC}">
                <c16:uniqueId val="{00000007-BDEE-1543-857A-0D9C315E30B3}"/>
              </c:ext>
            </c:extLst>
          </c:dPt>
          <c:dPt>
            <c:idx val="4"/>
            <c:bubble3D val="0"/>
            <c:spPr>
              <a:solidFill>
                <a:srgbClr val="FFC85D"/>
              </a:solidFill>
              <a:ln w="9525" cap="flat">
                <a:solidFill>
                  <a:srgbClr val="000000"/>
                </a:solidFill>
                <a:prstDash val="solid"/>
                <a:round/>
              </a:ln>
              <a:effectLst/>
            </c:spPr>
            <c:extLst>
              <c:ext xmlns:c16="http://schemas.microsoft.com/office/drawing/2014/chart" uri="{C3380CC4-5D6E-409C-BE32-E72D297353CC}">
                <c16:uniqueId val="{00000009-BDEE-1543-857A-0D9C315E30B3}"/>
              </c:ext>
            </c:extLst>
          </c:dPt>
          <c:dLbls>
            <c:dLbl>
              <c:idx val="0"/>
              <c:layout>
                <c:manualLayout>
                  <c:x val="-0.14809424857911149"/>
                  <c:y val="-5.1339339507425384E-2"/>
                </c:manualLayout>
              </c:layout>
              <c:numFmt formatCode="0%" sourceLinked="0"/>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EE-1543-857A-0D9C315E30B3}"/>
                </c:ext>
              </c:extLst>
            </c:dLbl>
            <c:dLbl>
              <c:idx val="1"/>
              <c:layout>
                <c:manualLayout>
                  <c:x val="0.1688274433801871"/>
                  <c:y val="-5.6275814460062433E-2"/>
                </c:manualLayout>
              </c:layout>
              <c:numFmt formatCode="0%" sourceLinked="0"/>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DEE-1543-857A-0D9C315E30B3}"/>
                </c:ext>
              </c:extLst>
            </c:dLbl>
            <c:dLbl>
              <c:idx val="2"/>
              <c:layout>
                <c:manualLayout>
                  <c:x val="-0.11452621890117959"/>
                  <c:y val="8.78692541569394E-2"/>
                </c:manualLayout>
              </c:layout>
              <c:numFmt formatCode="0%" sourceLinked="0"/>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DEE-1543-857A-0D9C315E30B3}"/>
                </c:ext>
              </c:extLst>
            </c:dLbl>
            <c:dLbl>
              <c:idx val="3"/>
              <c:layout>
                <c:manualLayout>
                  <c:x val="-0.19252252315284493"/>
                  <c:y val="4.0479094611623731E-2"/>
                </c:manualLayout>
              </c:layout>
              <c:numFmt formatCode="0%" sourceLinked="0"/>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DEE-1543-857A-0D9C315E30B3}"/>
                </c:ext>
              </c:extLst>
            </c:dLbl>
            <c:dLbl>
              <c:idx val="4"/>
              <c:layout>
                <c:manualLayout>
                  <c:x val="-0.17573850831387897"/>
                  <c:y val="-3.9491799621096398E-2"/>
                </c:manualLayout>
              </c:layout>
              <c:numFmt formatCode="0%" sourceLinked="0"/>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DEE-1543-857A-0D9C315E30B3}"/>
                </c:ext>
              </c:extLst>
            </c:dLbl>
            <c:numFmt formatCode="0%" sourceLinked="0"/>
            <c:spPr>
              <a:noFill/>
              <a:ln>
                <a:noFill/>
              </a:ln>
              <a:effectLst/>
            </c:spPr>
            <c:txPr>
              <a:bodyPr/>
              <a:lstStyle/>
              <a:p>
                <a:pPr>
                  <a:defRPr sz="1500" b="1" i="0" u="none" strike="noStrike">
                    <a:solidFill>
                      <a:srgbClr val="000000"/>
                    </a:solidFill>
                    <a:latin typeface="Helvetica"/>
                  </a:defRPr>
                </a:pPr>
                <a:endParaRPr lang="it-IT"/>
              </a:p>
            </c:txPr>
            <c:showLegendKey val="0"/>
            <c:showVal val="0"/>
            <c:showCatName val="1"/>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Sheet1!$B$1:$F$1</c:f>
              <c:strCache>
                <c:ptCount val="5"/>
                <c:pt idx="0">
                  <c:v>Li uso per fare la spesa</c:v>
                </c:pt>
                <c:pt idx="1">
                  <c:v>Li sfoglio con attenzione</c:v>
                </c:pt>
                <c:pt idx="2">
                  <c:v>Gli do un'occhiata veloce</c:v>
                </c:pt>
                <c:pt idx="3">
                  <c:v>Li passo a qualcuno senza nemmeno guardarli</c:v>
                </c:pt>
                <c:pt idx="4">
                  <c:v>Li cestino senza darci un'occhiata</c:v>
                </c:pt>
              </c:strCache>
            </c:strRef>
          </c:cat>
          <c:val>
            <c:numRef>
              <c:f>Sheet1!$B$2:$F$2</c:f>
              <c:numCache>
                <c:formatCode>General</c:formatCode>
                <c:ptCount val="5"/>
                <c:pt idx="0">
                  <c:v>24.109658</c:v>
                </c:pt>
                <c:pt idx="1">
                  <c:v>58.066986999999997</c:v>
                </c:pt>
                <c:pt idx="2">
                  <c:v>13.671913999999999</c:v>
                </c:pt>
                <c:pt idx="3">
                  <c:v>3.0110790000000001</c:v>
                </c:pt>
                <c:pt idx="4">
                  <c:v>1.140363</c:v>
                </c:pt>
              </c:numCache>
            </c:numRef>
          </c:val>
          <c:extLst>
            <c:ext xmlns:c16="http://schemas.microsoft.com/office/drawing/2014/chart" uri="{C3380CC4-5D6E-409C-BE32-E72D297353CC}">
              <c16:uniqueId val="{0000000A-BDEE-1543-857A-0D9C315E30B3}"/>
            </c:ext>
          </c:extLst>
        </c:ser>
        <c:dLbls>
          <c:showLegendKey val="0"/>
          <c:showVal val="0"/>
          <c:showCatName val="0"/>
          <c:showSerName val="0"/>
          <c:showPercent val="0"/>
          <c:showBubbleSize val="0"/>
          <c:showLeaderLines val="1"/>
        </c:dLbls>
        <c:firstSliceAng val="254"/>
        <c:holeSize val="66"/>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xfrm>
            <a:off x="1143000" y="685800"/>
            <a:ext cx="4572000" cy="3429000"/>
          </a:xfrm>
          <a:prstGeom prst="rect">
            <a:avLst/>
          </a:prstGeom>
        </p:spPr>
        <p:txBody>
          <a:bodyPr/>
          <a:lstStyle/>
          <a:p>
            <a:endParaRPr/>
          </a:p>
        </p:txBody>
      </p:sp>
      <p:sp>
        <p:nvSpPr>
          <p:cNvPr id="183" name="Shape 1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85162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76824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Titolo Testo</a:t>
            </a:r>
          </a:p>
        </p:txBody>
      </p:sp>
      <p:sp>
        <p:nvSpPr>
          <p:cNvPr id="12" name="Corpo livello uno…"/>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90" name="Titolo Testo"/>
          <p:cNvSpPr txBox="1">
            <a:spLocks noGrp="1"/>
          </p:cNvSpPr>
          <p:nvPr>
            <p:ph type="title"/>
          </p:nvPr>
        </p:nvSpPr>
        <p:spPr>
          <a:xfrm>
            <a:off x="839787" y="457200"/>
            <a:ext cx="3932240" cy="1600200"/>
          </a:xfrm>
          <a:prstGeom prst="rect">
            <a:avLst/>
          </a:prstGeom>
        </p:spPr>
        <p:txBody>
          <a:bodyPr anchor="b"/>
          <a:lstStyle>
            <a:lvl1pPr>
              <a:defRPr sz="3200"/>
            </a:lvl1pPr>
          </a:lstStyle>
          <a:p>
            <a:r>
              <a:t>Titolo Testo</a:t>
            </a:r>
          </a:p>
        </p:txBody>
      </p:sp>
      <p:sp>
        <p:nvSpPr>
          <p:cNvPr id="91" name="Corpo livello uno…"/>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92" name="Segnaposto testo 3"/>
          <p:cNvSpPr>
            <a:spLocks noGrp="1"/>
          </p:cNvSpPr>
          <p:nvPr>
            <p:ph type="body" sz="quarter" idx="13"/>
          </p:nvPr>
        </p:nvSpPr>
        <p:spPr>
          <a:xfrm>
            <a:off x="839787" y="2057400"/>
            <a:ext cx="3932240" cy="3811588"/>
          </a:xfrm>
          <a:prstGeom prst="rect">
            <a:avLst/>
          </a:prstGeom>
        </p:spPr>
        <p:txBody>
          <a:bodyPr/>
          <a:lstStyle/>
          <a:p>
            <a:pPr algn="ctr">
              <a:defRPr>
                <a:solidFill>
                  <a:srgbClr val="FFFFFF"/>
                </a:solidFill>
              </a:defRPr>
            </a:pPr>
            <a:endParaRPr/>
          </a:p>
        </p:txBody>
      </p:sp>
      <p:sp>
        <p:nvSpPr>
          <p:cNvPr id="9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100" name="Titolo Testo"/>
          <p:cNvSpPr txBox="1">
            <a:spLocks noGrp="1"/>
          </p:cNvSpPr>
          <p:nvPr>
            <p:ph type="title"/>
          </p:nvPr>
        </p:nvSpPr>
        <p:spPr>
          <a:xfrm>
            <a:off x="839787" y="457200"/>
            <a:ext cx="3932240" cy="1600200"/>
          </a:xfrm>
          <a:prstGeom prst="rect">
            <a:avLst/>
          </a:prstGeom>
        </p:spPr>
        <p:txBody>
          <a:bodyPr anchor="b"/>
          <a:lstStyle>
            <a:lvl1pPr>
              <a:defRPr sz="3200"/>
            </a:lvl1pPr>
          </a:lstStyle>
          <a:p>
            <a:r>
              <a:t>Titolo Testo</a:t>
            </a:r>
          </a:p>
        </p:txBody>
      </p:sp>
      <p:sp>
        <p:nvSpPr>
          <p:cNvPr id="101" name="Segnaposto immagine 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102" name="Corpo livello uno…"/>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10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110" name="Titolo Testo"/>
          <p:cNvSpPr txBox="1">
            <a:spLocks noGrp="1"/>
          </p:cNvSpPr>
          <p:nvPr>
            <p:ph type="title"/>
          </p:nvPr>
        </p:nvSpPr>
        <p:spPr>
          <a:prstGeom prst="rect">
            <a:avLst/>
          </a:prstGeom>
        </p:spPr>
        <p:txBody>
          <a:bodyPr/>
          <a:lstStyle/>
          <a:p>
            <a:r>
              <a:t>Titolo Testo</a:t>
            </a:r>
          </a:p>
        </p:txBody>
      </p:sp>
      <p:sp>
        <p:nvSpPr>
          <p:cNvPr id="11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1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olo e testo verticale">
    <p:spTree>
      <p:nvGrpSpPr>
        <p:cNvPr id="1" name=""/>
        <p:cNvGrpSpPr/>
        <p:nvPr/>
      </p:nvGrpSpPr>
      <p:grpSpPr>
        <a:xfrm>
          <a:off x="0" y="0"/>
          <a:ext cx="0" cy="0"/>
          <a:chOff x="0" y="0"/>
          <a:chExt cx="0" cy="0"/>
        </a:xfrm>
      </p:grpSpPr>
      <p:sp>
        <p:nvSpPr>
          <p:cNvPr id="119" name="Titolo Testo"/>
          <p:cNvSpPr txBox="1">
            <a:spLocks noGrp="1"/>
          </p:cNvSpPr>
          <p:nvPr>
            <p:ph type="title"/>
          </p:nvPr>
        </p:nvSpPr>
        <p:spPr>
          <a:xfrm>
            <a:off x="8724900" y="365125"/>
            <a:ext cx="2628900" cy="5811838"/>
          </a:xfrm>
          <a:prstGeom prst="rect">
            <a:avLst/>
          </a:prstGeom>
        </p:spPr>
        <p:txBody>
          <a:bodyPr/>
          <a:lstStyle/>
          <a:p>
            <a:r>
              <a:t>Titolo Testo</a:t>
            </a:r>
          </a:p>
        </p:txBody>
      </p:sp>
      <p:sp>
        <p:nvSpPr>
          <p:cNvPr id="120" name="Corpo livello uno…"/>
          <p:cNvSpPr txBox="1">
            <a:spLocks noGrp="1"/>
          </p:cNvSpPr>
          <p:nvPr>
            <p:ph type="body" idx="1"/>
          </p:nvPr>
        </p:nvSpPr>
        <p:spPr>
          <a:xfrm>
            <a:off x="838200" y="365125"/>
            <a:ext cx="7734300" cy="58118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2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1. Titel und Inhalt">
    <p:spTree>
      <p:nvGrpSpPr>
        <p:cNvPr id="1" name=""/>
        <p:cNvGrpSpPr/>
        <p:nvPr/>
      </p:nvGrpSpPr>
      <p:grpSpPr>
        <a:xfrm>
          <a:off x="0" y="0"/>
          <a:ext cx="0" cy="0"/>
          <a:chOff x="0" y="0"/>
          <a:chExt cx="0" cy="0"/>
        </a:xfrm>
      </p:grpSpPr>
      <p:sp>
        <p:nvSpPr>
          <p:cNvPr id="128" name="Titolo Testo"/>
          <p:cNvSpPr txBox="1">
            <a:spLocks noGrp="1"/>
          </p:cNvSpPr>
          <p:nvPr>
            <p:ph type="title"/>
          </p:nvPr>
        </p:nvSpPr>
        <p:spPr>
          <a:xfrm>
            <a:off x="623391" y="908720"/>
            <a:ext cx="11109370" cy="360002"/>
          </a:xfrm>
          <a:prstGeom prst="rect">
            <a:avLst/>
          </a:prstGeom>
        </p:spPr>
        <p:txBody>
          <a:bodyPr/>
          <a:lstStyle>
            <a:lvl1pPr>
              <a:defRPr sz="2000" b="1">
                <a:solidFill>
                  <a:srgbClr val="0C748C"/>
                </a:solidFill>
                <a:latin typeface="Arial"/>
                <a:ea typeface="Arial"/>
                <a:cs typeface="Arial"/>
                <a:sym typeface="Arial"/>
              </a:defRPr>
            </a:lvl1pPr>
          </a:lstStyle>
          <a:p>
            <a:r>
              <a:t>Titolo Testo</a:t>
            </a:r>
          </a:p>
        </p:txBody>
      </p:sp>
      <p:sp>
        <p:nvSpPr>
          <p:cNvPr id="129" name="Corpo livello uno…"/>
          <p:cNvSpPr txBox="1">
            <a:spLocks noGrp="1"/>
          </p:cNvSpPr>
          <p:nvPr>
            <p:ph type="body" sz="quarter" idx="1"/>
          </p:nvPr>
        </p:nvSpPr>
        <p:spPr>
          <a:xfrm>
            <a:off x="623391" y="1268758"/>
            <a:ext cx="11112003" cy="277368"/>
          </a:xfrm>
          <a:prstGeom prst="rect">
            <a:avLst/>
          </a:prstGeom>
        </p:spPr>
        <p:txBody>
          <a:bodyPr/>
          <a:lstStyle>
            <a:lvl1pPr marL="0" indent="0">
              <a:buSzTx/>
              <a:buFontTx/>
              <a:buNone/>
              <a:defRPr sz="1600">
                <a:solidFill>
                  <a:srgbClr val="888888"/>
                </a:solidFill>
                <a:latin typeface="Arial"/>
                <a:ea typeface="Arial"/>
                <a:cs typeface="Arial"/>
                <a:sym typeface="Arial"/>
              </a:defRPr>
            </a:lvl1pPr>
            <a:lvl2pPr marL="0" indent="0">
              <a:buSzTx/>
              <a:buFontTx/>
              <a:buNone/>
              <a:defRPr sz="1600">
                <a:solidFill>
                  <a:srgbClr val="888888"/>
                </a:solidFill>
                <a:latin typeface="Arial"/>
                <a:ea typeface="Arial"/>
                <a:cs typeface="Arial"/>
                <a:sym typeface="Arial"/>
              </a:defRPr>
            </a:lvl2pPr>
            <a:lvl3pPr marL="0" indent="0">
              <a:buSzTx/>
              <a:buFontTx/>
              <a:buNone/>
              <a:defRPr sz="1600">
                <a:solidFill>
                  <a:srgbClr val="888888"/>
                </a:solidFill>
                <a:latin typeface="Arial"/>
                <a:ea typeface="Arial"/>
                <a:cs typeface="Arial"/>
                <a:sym typeface="Arial"/>
              </a:defRPr>
            </a:lvl3pPr>
            <a:lvl4pPr marL="0" indent="0">
              <a:buSzTx/>
              <a:buFontTx/>
              <a:buNone/>
              <a:defRPr sz="1600">
                <a:solidFill>
                  <a:srgbClr val="888888"/>
                </a:solidFill>
                <a:latin typeface="Arial"/>
                <a:ea typeface="Arial"/>
                <a:cs typeface="Arial"/>
                <a:sym typeface="Arial"/>
              </a:defRPr>
            </a:lvl4pPr>
            <a:lvl5pPr marL="0" indent="0">
              <a:buSzTx/>
              <a:buFontTx/>
              <a:buNone/>
              <a:defRPr sz="1600">
                <a:solidFill>
                  <a:srgbClr val="888888"/>
                </a:solidFill>
                <a:latin typeface="Arial"/>
                <a:ea typeface="Arial"/>
                <a:cs typeface="Arial"/>
                <a:sym typeface="Aria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0" name="Text Placeholder 5"/>
          <p:cNvSpPr>
            <a:spLocks noGrp="1"/>
          </p:cNvSpPr>
          <p:nvPr>
            <p:ph type="body" sz="quarter" idx="13"/>
          </p:nvPr>
        </p:nvSpPr>
        <p:spPr>
          <a:xfrm>
            <a:off x="604798" y="6357958"/>
            <a:ext cx="11112004" cy="189757"/>
          </a:xfrm>
          <a:prstGeom prst="rect">
            <a:avLst/>
          </a:prstGeom>
        </p:spPr>
        <p:txBody>
          <a:bodyPr/>
          <a:lstStyle/>
          <a:p>
            <a:pPr marL="91440" indent="-91440" algn="ctr" defTabSz="365760">
              <a:spcBef>
                <a:spcPts val="400"/>
              </a:spcBef>
              <a:defRPr sz="1120">
                <a:solidFill>
                  <a:srgbClr val="FFFFFF"/>
                </a:solidFill>
              </a:defRPr>
            </a:pPr>
            <a:endParaRPr/>
          </a:p>
        </p:txBody>
      </p:sp>
      <p:sp>
        <p:nvSpPr>
          <p:cNvPr id="131" name="Numero diapositiva"/>
          <p:cNvSpPr txBox="1">
            <a:spLocks noGrp="1"/>
          </p:cNvSpPr>
          <p:nvPr>
            <p:ph type="sldNum" sz="quarter" idx="2"/>
          </p:nvPr>
        </p:nvSpPr>
        <p:spPr>
          <a:xfrm>
            <a:off x="8478978" y="6232198"/>
            <a:ext cx="258623" cy="248304"/>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ue colonne e titolo centrale">
    <p:spTree>
      <p:nvGrpSpPr>
        <p:cNvPr id="1" name=""/>
        <p:cNvGrpSpPr/>
        <p:nvPr/>
      </p:nvGrpSpPr>
      <p:grpSpPr>
        <a:xfrm>
          <a:off x="0" y="0"/>
          <a:ext cx="0" cy="0"/>
          <a:chOff x="0" y="0"/>
          <a:chExt cx="0" cy="0"/>
        </a:xfrm>
      </p:grpSpPr>
      <p:sp>
        <p:nvSpPr>
          <p:cNvPr id="138" name="Corpo livello uno…"/>
          <p:cNvSpPr txBox="1">
            <a:spLocks noGrp="1"/>
          </p:cNvSpPr>
          <p:nvPr>
            <p:ph type="body" sz="half" idx="1"/>
          </p:nvPr>
        </p:nvSpPr>
        <p:spPr>
          <a:xfrm>
            <a:off x="226380" y="1220755"/>
            <a:ext cx="5760002" cy="4800533"/>
          </a:xfrm>
          <a:prstGeom prst="rect">
            <a:avLst/>
          </a:prstGeom>
          <a:ln w="6350">
            <a:solidFill>
              <a:srgbClr val="A6A6A6"/>
            </a:solidFill>
            <a:round/>
          </a:ln>
        </p:spPr>
        <p:txBody>
          <a:bodyPr/>
          <a:lstStyle>
            <a:lvl1pPr>
              <a:spcBef>
                <a:spcPts val="400"/>
              </a:spcBef>
              <a:buFontTx/>
              <a:buChar char="▪"/>
              <a:defRPr sz="2600">
                <a:solidFill>
                  <a:srgbClr val="001489"/>
                </a:solidFill>
                <a:latin typeface="Arial"/>
                <a:ea typeface="Arial"/>
                <a:cs typeface="Arial"/>
                <a:sym typeface="Arial"/>
              </a:defRPr>
            </a:lvl1pPr>
            <a:lvl2pPr marL="685800" indent="-228600">
              <a:spcBef>
                <a:spcPts val="400"/>
              </a:spcBef>
              <a:buFontTx/>
              <a:buChar char="▪"/>
              <a:defRPr sz="2600">
                <a:solidFill>
                  <a:srgbClr val="001489"/>
                </a:solidFill>
                <a:latin typeface="Arial"/>
                <a:ea typeface="Arial"/>
                <a:cs typeface="Arial"/>
                <a:sym typeface="Arial"/>
              </a:defRPr>
            </a:lvl2pPr>
            <a:lvl3pPr marL="1162050" indent="-247650">
              <a:spcBef>
                <a:spcPts val="400"/>
              </a:spcBef>
              <a:buFontTx/>
              <a:buChar char="▪"/>
              <a:defRPr sz="2600">
                <a:solidFill>
                  <a:srgbClr val="001489"/>
                </a:solidFill>
                <a:latin typeface="Arial"/>
                <a:ea typeface="Arial"/>
                <a:cs typeface="Arial"/>
                <a:sym typeface="Arial"/>
              </a:defRPr>
            </a:lvl3pPr>
            <a:lvl4pPr marL="1654628" indent="-283027">
              <a:spcBef>
                <a:spcPts val="400"/>
              </a:spcBef>
              <a:buFontTx/>
              <a:buChar char="▪"/>
              <a:defRPr sz="2600">
                <a:solidFill>
                  <a:srgbClr val="001489"/>
                </a:solidFill>
                <a:latin typeface="Arial"/>
                <a:ea typeface="Arial"/>
                <a:cs typeface="Arial"/>
                <a:sym typeface="Arial"/>
              </a:defRPr>
            </a:lvl4pPr>
            <a:lvl5pPr marL="2111828" indent="-283028">
              <a:spcBef>
                <a:spcPts val="400"/>
              </a:spcBef>
              <a:buFontTx/>
              <a:buChar char="▪"/>
              <a:defRPr sz="2600">
                <a:solidFill>
                  <a:srgbClr val="001489"/>
                </a:solidFill>
                <a:latin typeface="Arial"/>
                <a:ea typeface="Arial"/>
                <a:cs typeface="Arial"/>
                <a:sym typeface="Aria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9" name="Segnaposto testo 2"/>
          <p:cNvSpPr>
            <a:spLocks noGrp="1"/>
          </p:cNvSpPr>
          <p:nvPr>
            <p:ph type="body" sz="quarter" idx="13"/>
          </p:nvPr>
        </p:nvSpPr>
        <p:spPr>
          <a:xfrm>
            <a:off x="226380" y="252238"/>
            <a:ext cx="11734397" cy="798511"/>
          </a:xfrm>
          <a:prstGeom prst="rect">
            <a:avLst/>
          </a:prstGeom>
        </p:spPr>
        <p:txBody>
          <a:bodyPr anchor="ctr"/>
          <a:lstStyle/>
          <a:p>
            <a:pPr algn="ctr">
              <a:defRPr>
                <a:solidFill>
                  <a:srgbClr val="FFFFFF"/>
                </a:solidFill>
              </a:defRPr>
            </a:pPr>
            <a:endParaRPr/>
          </a:p>
        </p:txBody>
      </p:sp>
      <p:sp>
        <p:nvSpPr>
          <p:cNvPr id="140" name="Numero diapositiva"/>
          <p:cNvSpPr txBox="1">
            <a:spLocks noGrp="1"/>
          </p:cNvSpPr>
          <p:nvPr>
            <p:ph type="sldNum" sz="quarter" idx="2"/>
          </p:nvPr>
        </p:nvSpPr>
        <p:spPr>
          <a:xfrm>
            <a:off x="177564" y="6422212"/>
            <a:ext cx="254728" cy="281939"/>
          </a:xfrm>
          <a:prstGeom prst="rect">
            <a:avLst/>
          </a:prstGeom>
        </p:spPr>
        <p:txBody>
          <a:bodyPr/>
          <a:lstStyle>
            <a:lvl1pPr algn="l">
              <a:defRPr sz="1300">
                <a:latin typeface="Arial Narrow"/>
                <a:ea typeface="Arial Narrow"/>
                <a:cs typeface="Arial Narrow"/>
                <a:sym typeface="Arial Narrow"/>
              </a:defRPr>
            </a:lvl1p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Immagine a sx, testo e slogan">
    <p:spTree>
      <p:nvGrpSpPr>
        <p:cNvPr id="1" name=""/>
        <p:cNvGrpSpPr/>
        <p:nvPr/>
      </p:nvGrpSpPr>
      <p:grpSpPr>
        <a:xfrm>
          <a:off x="0" y="0"/>
          <a:ext cx="0" cy="0"/>
          <a:chOff x="0" y="0"/>
          <a:chExt cx="0" cy="0"/>
        </a:xfrm>
      </p:grpSpPr>
      <p:sp>
        <p:nvSpPr>
          <p:cNvPr id="147" name="Segnaposto testo 3"/>
          <p:cNvSpPr>
            <a:spLocks noGrp="1"/>
          </p:cNvSpPr>
          <p:nvPr>
            <p:ph type="body" sz="half" idx="13"/>
          </p:nvPr>
        </p:nvSpPr>
        <p:spPr>
          <a:xfrm>
            <a:off x="4847859" y="1538203"/>
            <a:ext cx="7133403" cy="4554143"/>
          </a:xfrm>
          <a:prstGeom prst="rect">
            <a:avLst/>
          </a:prstGeom>
        </p:spPr>
        <p:txBody>
          <a:bodyPr anchor="ctr"/>
          <a:lstStyle/>
          <a:p>
            <a:pPr algn="ctr">
              <a:defRPr>
                <a:solidFill>
                  <a:srgbClr val="FFFFFF"/>
                </a:solidFill>
              </a:defRPr>
            </a:pPr>
            <a:endParaRPr/>
          </a:p>
        </p:txBody>
      </p:sp>
      <p:sp>
        <p:nvSpPr>
          <p:cNvPr id="148" name="Segnaposto immagine 2"/>
          <p:cNvSpPr>
            <a:spLocks noGrp="1"/>
          </p:cNvSpPr>
          <p:nvPr>
            <p:ph type="pic" sz="half" idx="14"/>
          </p:nvPr>
        </p:nvSpPr>
        <p:spPr>
          <a:xfrm>
            <a:off x="239349" y="1538203"/>
            <a:ext cx="4416494" cy="4483087"/>
          </a:xfrm>
          <a:prstGeom prst="rect">
            <a:avLst/>
          </a:prstGeom>
        </p:spPr>
        <p:txBody>
          <a:bodyPr lIns="91439" tIns="45719" rIns="91439" bIns="45719">
            <a:noAutofit/>
          </a:bodyPr>
          <a:lstStyle/>
          <a:p>
            <a:endParaRPr/>
          </a:p>
        </p:txBody>
      </p:sp>
      <p:sp>
        <p:nvSpPr>
          <p:cNvPr id="149" name="Numero diapositiva"/>
          <p:cNvSpPr txBox="1">
            <a:spLocks noGrp="1"/>
          </p:cNvSpPr>
          <p:nvPr>
            <p:ph type="sldNum" sz="quarter" idx="2"/>
          </p:nvPr>
        </p:nvSpPr>
        <p:spPr>
          <a:xfrm>
            <a:off x="177564" y="6422212"/>
            <a:ext cx="254728" cy="281939"/>
          </a:xfrm>
          <a:prstGeom prst="rect">
            <a:avLst/>
          </a:prstGeom>
        </p:spPr>
        <p:txBody>
          <a:bodyPr/>
          <a:lstStyle>
            <a:lvl1pPr algn="l">
              <a:defRPr sz="1300">
                <a:latin typeface="Arial Narrow"/>
                <a:ea typeface="Arial Narrow"/>
                <a:cs typeface="Arial Narrow"/>
                <a:sym typeface="Arial Narrow"/>
              </a:defRPr>
            </a:lvl1p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156" name="Titolo Testo"/>
          <p:cNvSpPr txBox="1">
            <a:spLocks noGrp="1"/>
          </p:cNvSpPr>
          <p:nvPr>
            <p:ph type="title"/>
          </p:nvPr>
        </p:nvSpPr>
        <p:spPr>
          <a:prstGeom prst="rect">
            <a:avLst/>
          </a:prstGeom>
        </p:spPr>
        <p:txBody>
          <a:bodyPr/>
          <a:lstStyle/>
          <a:p>
            <a:r>
              <a:t>Titolo Testo</a:t>
            </a:r>
          </a:p>
        </p:txBody>
      </p:sp>
      <p:sp>
        <p:nvSpPr>
          <p:cNvPr id="157" name="Corpo livello uno…"/>
          <p:cNvSpPr txBox="1">
            <a:spLocks noGrp="1"/>
          </p:cNvSpPr>
          <p:nvPr>
            <p:ph type="body" idx="1"/>
          </p:nvPr>
        </p:nvSpPr>
        <p:spPr>
          <a:prstGeom prst="rect">
            <a:avLst/>
          </a:prstGeom>
        </p:spPr>
        <p:txBody>
          <a:bodyPr/>
          <a:lstStyle>
            <a:lvl1pPr>
              <a:buChar char="▪"/>
            </a:lvl1pPr>
            <a:lvl2pPr>
              <a:buChar char="▪"/>
            </a:lvl2pPr>
            <a:lvl3pPr>
              <a:buChar char="▪"/>
            </a:lvl3pPr>
            <a:lvl4pPr>
              <a:buChar char="▪"/>
            </a:lvl4pPr>
            <a:lvl5pPr>
              <a:buChar char="▪"/>
            </a:lvl5pPr>
          </a:lstStyle>
          <a:p>
            <a:r>
              <a:t>Corpo livello uno</a:t>
            </a:r>
          </a:p>
          <a:p>
            <a:pPr lvl="1"/>
            <a:r>
              <a:t>Corpo livello due</a:t>
            </a:r>
          </a:p>
          <a:p>
            <a:pPr lvl="2"/>
            <a:r>
              <a:t>Corpo livello tre</a:t>
            </a:r>
          </a:p>
          <a:p>
            <a:pPr lvl="3"/>
            <a:r>
              <a:t>Corpo livello quattro</a:t>
            </a:r>
          </a:p>
          <a:p>
            <a:pPr lvl="4"/>
            <a:r>
              <a:t>Corpo livello cinque</a:t>
            </a:r>
          </a:p>
        </p:txBody>
      </p:sp>
      <p:sp>
        <p:nvSpPr>
          <p:cNvPr id="1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olo e contenuto 0">
    <p:spTree>
      <p:nvGrpSpPr>
        <p:cNvPr id="1" name=""/>
        <p:cNvGrpSpPr/>
        <p:nvPr/>
      </p:nvGrpSpPr>
      <p:grpSpPr>
        <a:xfrm>
          <a:off x="0" y="0"/>
          <a:ext cx="0" cy="0"/>
          <a:chOff x="0" y="0"/>
          <a:chExt cx="0" cy="0"/>
        </a:xfrm>
      </p:grpSpPr>
      <p:sp>
        <p:nvSpPr>
          <p:cNvPr id="165" name="Titolo Testo"/>
          <p:cNvSpPr txBox="1">
            <a:spLocks noGrp="1"/>
          </p:cNvSpPr>
          <p:nvPr>
            <p:ph type="title"/>
          </p:nvPr>
        </p:nvSpPr>
        <p:spPr>
          <a:prstGeom prst="rect">
            <a:avLst/>
          </a:prstGeom>
        </p:spPr>
        <p:txBody>
          <a:bodyPr/>
          <a:lstStyle>
            <a:lvl1pPr>
              <a:defRPr>
                <a:solidFill>
                  <a:srgbClr val="FFFFFF"/>
                </a:solidFill>
              </a:defRPr>
            </a:lvl1pPr>
          </a:lstStyle>
          <a:p>
            <a:r>
              <a:t>Titolo Testo</a:t>
            </a:r>
          </a:p>
        </p:txBody>
      </p:sp>
      <p:sp>
        <p:nvSpPr>
          <p:cNvPr id="166" name="Corpo livello uno…"/>
          <p:cNvSpPr txBox="1">
            <a:spLocks noGrp="1"/>
          </p:cNvSpPr>
          <p:nvPr>
            <p:ph type="body" idx="1"/>
          </p:nvPr>
        </p:nvSpPr>
        <p:spPr>
          <a:prstGeom prst="rect">
            <a:avLst/>
          </a:prstGeom>
        </p:spPr>
        <p:txBody>
          <a:bodyPr/>
          <a:lstStyle>
            <a:lvl1pPr>
              <a:buChar char="▪"/>
              <a:defRPr>
                <a:solidFill>
                  <a:srgbClr val="FFFFFF"/>
                </a:solidFill>
              </a:defRPr>
            </a:lvl1pPr>
            <a:lvl2pPr>
              <a:buChar char="▪"/>
              <a:defRPr>
                <a:solidFill>
                  <a:srgbClr val="FFFFFF"/>
                </a:solidFill>
              </a:defRPr>
            </a:lvl2pPr>
            <a:lvl3pPr>
              <a:buChar char="▪"/>
              <a:defRPr>
                <a:solidFill>
                  <a:srgbClr val="FFFFFF"/>
                </a:solidFill>
              </a:defRPr>
            </a:lvl3pPr>
            <a:lvl4pPr>
              <a:buChar char="▪"/>
              <a:defRPr>
                <a:solidFill>
                  <a:srgbClr val="FFFFFF"/>
                </a:solidFill>
              </a:defRPr>
            </a:lvl4pPr>
            <a:lvl5pPr>
              <a:buChar char="▪"/>
              <a:defRPr>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67"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olo e contenuto 0">
    <p:bg>
      <p:bgPr>
        <a:solidFill>
          <a:srgbClr val="414141"/>
        </a:solidFill>
        <a:effectLst/>
      </p:bgPr>
    </p:bg>
    <p:spTree>
      <p:nvGrpSpPr>
        <p:cNvPr id="1" name=""/>
        <p:cNvGrpSpPr/>
        <p:nvPr/>
      </p:nvGrpSpPr>
      <p:grpSpPr>
        <a:xfrm>
          <a:off x="0" y="0"/>
          <a:ext cx="0" cy="0"/>
          <a:chOff x="0" y="0"/>
          <a:chExt cx="0" cy="0"/>
        </a:xfrm>
      </p:grpSpPr>
      <p:sp>
        <p:nvSpPr>
          <p:cNvPr id="174" name="Titolo Testo"/>
          <p:cNvSpPr txBox="1">
            <a:spLocks noGrp="1"/>
          </p:cNvSpPr>
          <p:nvPr>
            <p:ph type="title"/>
          </p:nvPr>
        </p:nvSpPr>
        <p:spPr>
          <a:prstGeom prst="rect">
            <a:avLst/>
          </a:prstGeom>
        </p:spPr>
        <p:txBody>
          <a:bodyPr/>
          <a:lstStyle>
            <a:lvl1pPr>
              <a:defRPr>
                <a:solidFill>
                  <a:srgbClr val="FFFFFF"/>
                </a:solidFill>
              </a:defRPr>
            </a:lvl1pPr>
          </a:lstStyle>
          <a:p>
            <a:r>
              <a:t>Titolo Testo</a:t>
            </a:r>
          </a:p>
        </p:txBody>
      </p:sp>
      <p:sp>
        <p:nvSpPr>
          <p:cNvPr id="175" name="Corpo livello uno…"/>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76"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iapositiva titolo 0">
    <p:spTree>
      <p:nvGrpSpPr>
        <p:cNvPr id="1" name=""/>
        <p:cNvGrpSpPr/>
        <p:nvPr/>
      </p:nvGrpSpPr>
      <p:grpSpPr>
        <a:xfrm>
          <a:off x="0" y="0"/>
          <a:ext cx="0" cy="0"/>
          <a:chOff x="0" y="0"/>
          <a:chExt cx="0" cy="0"/>
        </a:xfrm>
      </p:grpSpPr>
      <p:sp>
        <p:nvSpPr>
          <p:cNvPr id="20" name="Titolo Testo"/>
          <p:cNvSpPr txBox="1">
            <a:spLocks noGrp="1"/>
          </p:cNvSpPr>
          <p:nvPr>
            <p:ph type="title"/>
          </p:nvPr>
        </p:nvSpPr>
        <p:spPr>
          <a:xfrm>
            <a:off x="1524000" y="1122362"/>
            <a:ext cx="9144000" cy="2387601"/>
          </a:xfrm>
          <a:prstGeom prst="rect">
            <a:avLst/>
          </a:prstGeom>
        </p:spPr>
        <p:txBody>
          <a:bodyPr anchor="b"/>
          <a:lstStyle>
            <a:lvl1pPr algn="ctr">
              <a:defRPr sz="6000">
                <a:solidFill>
                  <a:srgbClr val="FFFFFF"/>
                </a:solidFill>
              </a:defRPr>
            </a:lvl1pPr>
          </a:lstStyle>
          <a:p>
            <a:r>
              <a:t>Titolo Testo</a:t>
            </a:r>
          </a:p>
        </p:txBody>
      </p:sp>
      <p:sp>
        <p:nvSpPr>
          <p:cNvPr id="21" name="Corpo livello uno…"/>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solidFill>
                  <a:srgbClr val="FFFFFF"/>
                </a:solidFill>
              </a:defRPr>
            </a:lvl1pPr>
            <a:lvl2pPr marL="0" indent="0" algn="ctr">
              <a:buSzTx/>
              <a:buFontTx/>
              <a:buNone/>
              <a:defRPr sz="2400">
                <a:solidFill>
                  <a:srgbClr val="FFFFFF"/>
                </a:solidFill>
              </a:defRPr>
            </a:lvl2pPr>
            <a:lvl3pPr marL="0" indent="0" algn="ctr">
              <a:buSzTx/>
              <a:buFontTx/>
              <a:buNone/>
              <a:defRPr sz="2400">
                <a:solidFill>
                  <a:srgbClr val="FFFFFF"/>
                </a:solidFill>
              </a:defRPr>
            </a:lvl3pPr>
            <a:lvl4pPr marL="0" indent="0" algn="ctr">
              <a:buSzTx/>
              <a:buFontTx/>
              <a:buNone/>
              <a:defRPr sz="2400">
                <a:solidFill>
                  <a:srgbClr val="FFFFFF"/>
                </a:solidFill>
              </a:defRPr>
            </a:lvl4pPr>
            <a:lvl5pPr marL="0" indent="0" algn="ctr">
              <a:buSzTx/>
              <a:buFontTx/>
              <a:buNone/>
              <a:defRPr sz="2400">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9" name="Titolo Testo"/>
          <p:cNvSpPr txBox="1">
            <a:spLocks noGrp="1"/>
          </p:cNvSpPr>
          <p:nvPr>
            <p:ph type="title"/>
          </p:nvPr>
        </p:nvSpPr>
        <p:spPr>
          <a:prstGeom prst="rect">
            <a:avLst/>
          </a:prstGeom>
        </p:spPr>
        <p:txBody>
          <a:bodyPr/>
          <a:lstStyle/>
          <a:p>
            <a:r>
              <a:t>Titolo Testo</a:t>
            </a:r>
          </a:p>
        </p:txBody>
      </p:sp>
      <p:sp>
        <p:nvSpPr>
          <p:cNvPr id="30"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e contenuto 0">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lvl1pPr>
              <a:defRPr>
                <a:solidFill>
                  <a:srgbClr val="FFFFFF"/>
                </a:solidFill>
              </a:defRPr>
            </a:lvl1pPr>
          </a:lstStyle>
          <a:p>
            <a:r>
              <a:t>Titolo Testo</a:t>
            </a:r>
          </a:p>
        </p:txBody>
      </p:sp>
      <p:sp>
        <p:nvSpPr>
          <p:cNvPr id="39" name="Corpo livello uno…"/>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831850" y="1709738"/>
            <a:ext cx="10515600" cy="2852737"/>
          </a:xfrm>
          <a:prstGeom prst="rect">
            <a:avLst/>
          </a:prstGeom>
        </p:spPr>
        <p:txBody>
          <a:bodyPr anchor="b"/>
          <a:lstStyle>
            <a:lvl1pPr>
              <a:defRPr sz="6000"/>
            </a:lvl1pPr>
          </a:lstStyle>
          <a:p>
            <a:r>
              <a:t>Titolo Testo</a:t>
            </a:r>
          </a:p>
        </p:txBody>
      </p:sp>
      <p:sp>
        <p:nvSpPr>
          <p:cNvPr id="48" name="Corpo livello uno…"/>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56" name="Titolo Testo"/>
          <p:cNvSpPr txBox="1">
            <a:spLocks noGrp="1"/>
          </p:cNvSpPr>
          <p:nvPr>
            <p:ph type="title"/>
          </p:nvPr>
        </p:nvSpPr>
        <p:spPr>
          <a:prstGeom prst="rect">
            <a:avLst/>
          </a:prstGeom>
        </p:spPr>
        <p:txBody>
          <a:bodyPr/>
          <a:lstStyle/>
          <a:p>
            <a:r>
              <a:t>Titolo Testo</a:t>
            </a:r>
          </a:p>
        </p:txBody>
      </p:sp>
      <p:sp>
        <p:nvSpPr>
          <p:cNvPr id="57" name="Corpo livello uno…"/>
          <p:cNvSpPr txBox="1">
            <a:spLocks noGrp="1"/>
          </p:cNvSpPr>
          <p:nvPr>
            <p:ph type="body" sz="half" idx="1"/>
          </p:nvPr>
        </p:nvSpPr>
        <p:spPr>
          <a:xfrm>
            <a:off x="838200" y="1825625"/>
            <a:ext cx="5181600" cy="43513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65" name="Titolo Testo"/>
          <p:cNvSpPr txBox="1">
            <a:spLocks noGrp="1"/>
          </p:cNvSpPr>
          <p:nvPr>
            <p:ph type="title"/>
          </p:nvPr>
        </p:nvSpPr>
        <p:spPr>
          <a:xfrm>
            <a:off x="839787" y="365125"/>
            <a:ext cx="10515601" cy="1325563"/>
          </a:xfrm>
          <a:prstGeom prst="rect">
            <a:avLst/>
          </a:prstGeom>
        </p:spPr>
        <p:txBody>
          <a:bodyPr/>
          <a:lstStyle/>
          <a:p>
            <a:r>
              <a:t>Titolo Testo</a:t>
            </a:r>
          </a:p>
        </p:txBody>
      </p:sp>
      <p:sp>
        <p:nvSpPr>
          <p:cNvPr id="66" name="Corpo livello uno…"/>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67" name="Segnaposto testo 4"/>
          <p:cNvSpPr>
            <a:spLocks noGrp="1"/>
          </p:cNvSpPr>
          <p:nvPr>
            <p:ph type="body" sz="quarter" idx="13"/>
          </p:nvPr>
        </p:nvSpPr>
        <p:spPr>
          <a:xfrm>
            <a:off x="6172200" y="1681163"/>
            <a:ext cx="5183188" cy="823914"/>
          </a:xfrm>
          <a:prstGeom prst="rect">
            <a:avLst/>
          </a:prstGeom>
        </p:spPr>
        <p:txBody>
          <a:bodyPr anchor="b"/>
          <a:lstStyle/>
          <a:p>
            <a:pPr algn="ctr">
              <a:defRPr>
                <a:solidFill>
                  <a:srgbClr val="FFFFFF"/>
                </a:solidFill>
              </a:defRPr>
            </a:pPr>
            <a:endParaRPr/>
          </a:p>
        </p:txBody>
      </p:sp>
      <p:sp>
        <p:nvSpPr>
          <p:cNvPr id="6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5" name="Titolo Testo"/>
          <p:cNvSpPr txBox="1">
            <a:spLocks noGrp="1"/>
          </p:cNvSpPr>
          <p:nvPr>
            <p:ph type="title"/>
          </p:nvPr>
        </p:nvSpPr>
        <p:spPr>
          <a:prstGeom prst="rect">
            <a:avLst/>
          </a:prstGeom>
        </p:spPr>
        <p:txBody>
          <a:bodyPr/>
          <a:lstStyle/>
          <a:p>
            <a:r>
              <a:t>Titolo Testo</a:t>
            </a:r>
          </a:p>
        </p:txBody>
      </p:sp>
      <p:sp>
        <p:nvSpPr>
          <p:cNvPr id="7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8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Titolo Testo</a:t>
            </a:r>
          </a:p>
        </p:txBody>
      </p:sp>
      <p:sp>
        <p:nvSpPr>
          <p:cNvPr id="3" name="Corpo livello uno…"/>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arget="../media/image9.jpeg" Type="http://schemas.openxmlformats.org/officeDocument/2006/relationships/image"/><Relationship Id="rId1" Target="../slideLayouts/slideLayout3.xml" Type="http://schemas.openxmlformats.org/officeDocument/2006/relationships/slideLayout"/></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arget="../media/image11.jpeg" Type="http://schemas.openxmlformats.org/officeDocument/2006/relationships/image"/><Relationship Id="rId1" Target="../slideLayouts/slideLayout3.xml" Type="http://schemas.openxmlformats.org/officeDocument/2006/relationships/slideLayout"/></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arget="../media/image15.jpeg" Type="http://schemas.openxmlformats.org/officeDocument/2006/relationships/image"/><Relationship Id="rId2" Target="https://www.youtube.com/watch?v=ciSoV_xjeeU&amp;feature=youtu.be" TargetMode="External" Type="http://schemas.openxmlformats.org/officeDocument/2006/relationships/hyperlink"/><Relationship Id="rId1" Target="../slideLayouts/slideLayout17.xml" Type="http://schemas.openxmlformats.org/officeDocument/2006/relationships/slideLayout"/></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arget="../media/image20.jpeg" Type="http://schemas.openxmlformats.org/officeDocument/2006/relationships/image"/><Relationship Id="rId1" Target="../slideLayouts/slideLayout17.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21.jpeg" Type="http://schemas.openxmlformats.org/officeDocument/2006/relationships/image"/><Relationship Id="rId1" Target="../slideLayouts/slideLayout17.xml" Type="http://schemas.openxmlformats.org/officeDocument/2006/relationships/slideLayout"/></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arget="../media/image22.jpeg" Type="http://schemas.openxmlformats.org/officeDocument/2006/relationships/image"/><Relationship Id="rId1" Target="../slideLayouts/slideLayout17.xml" Type="http://schemas.openxmlformats.org/officeDocument/2006/relationships/slideLayout"/></Relationships>
</file>

<file path=ppt/slides/_rels/slide31.xml.rels><?xml version="1.0" encoding="UTF-8" standalone="yes" ?><Relationships xmlns="http://schemas.openxmlformats.org/package/2006/relationships"><Relationship Id="rId3" Target="../media/image24.jpeg" Type="http://schemas.openxmlformats.org/officeDocument/2006/relationships/image"/><Relationship Id="rId2" Target="../media/image23.png" Type="http://schemas.openxmlformats.org/officeDocument/2006/relationships/image"/><Relationship Id="rId1" Target="../slideLayouts/slideLayout17.xml" Type="http://schemas.openxmlformats.org/officeDocument/2006/relationships/slideLayout"/></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arget="../media/image29.jpeg" Type="http://schemas.openxmlformats.org/officeDocument/2006/relationships/image"/><Relationship Id="rId1" Target="../slideLayouts/slideLayout17.xml" Type="http://schemas.openxmlformats.org/officeDocument/2006/relationships/slideLayout"/></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arget="../media/image33.jpeg" Type="http://schemas.openxmlformats.org/officeDocument/2006/relationships/image"/><Relationship Id="rId2" Target="../media/image32.jpeg" Type="http://schemas.openxmlformats.org/officeDocument/2006/relationships/image"/><Relationship Id="rId1" Target="../slideLayouts/slideLayout19.xml" Type="http://schemas.openxmlformats.org/officeDocument/2006/relationships/slideLayout"/></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arget="../media/image36.jpeg" Type="http://schemas.openxmlformats.org/officeDocument/2006/relationships/image"/><Relationship Id="rId2" Target="../media/image35.jpeg" Type="http://schemas.openxmlformats.org/officeDocument/2006/relationships/image"/><Relationship Id="rId1" Target="../slideLayouts/slideLayout19.xml" Type="http://schemas.openxmlformats.org/officeDocument/2006/relationships/slideLayout"/></Relationships>
</file>

<file path=ppt/slides/_rels/slide42.xml.rels><?xml version="1.0" encoding="UTF-8" standalone="yes" ?><Relationships xmlns="http://schemas.openxmlformats.org/package/2006/relationships"><Relationship Id="rId3" Target="../media/image37.jpeg" Type="http://schemas.openxmlformats.org/officeDocument/2006/relationships/image"/><Relationship Id="rId2" Target="http://L2L.IT/EUROBRICOVEDERCIMEGLIO" TargetMode="External" Type="http://schemas.openxmlformats.org/officeDocument/2006/relationships/hyperlink"/><Relationship Id="rId1" Target="../slideLayouts/slideLayout3.xml" Type="http://schemas.openxmlformats.org/officeDocument/2006/relationships/slideLayout"/><Relationship Id="rId5" Target="../media/image38.jpeg" Type="http://schemas.openxmlformats.org/officeDocument/2006/relationships/image"/><Relationship Id="rId4" Target="http://L2L.IT/CASATUAPANORAMA" TargetMode="External" Type="http://schemas.openxmlformats.org/officeDocument/2006/relationships/hyperlink"/></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recapitocerto.it/"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hyperlink" Target="http://www.coflyer.it/" TargetMode="External"/></Relationships>
</file>

<file path=ppt/slides/_rels/slide5.xml.rels><?xml version="1.0" encoding="UTF-8" standalone="yes" ?><Relationships xmlns="http://schemas.openxmlformats.org/package/2006/relationships"><Relationship Id="rId2" Target="../media/image4.jpeg" Type="http://schemas.openxmlformats.org/officeDocument/2006/relationships/image"/><Relationship Id="rId1" Target="../slideLayouts/slideLayout3.xml" Type="http://schemas.openxmlformats.org/officeDocument/2006/relationships/slideLayout"/></Relationships>
</file>

<file path=ppt/slides/_rels/slide6.xml.rels><?xml version="1.0" encoding="UTF-8" standalone="yes" ?><Relationships xmlns="http://schemas.openxmlformats.org/package/2006/relationships"><Relationship Id="rId2" Target="../media/image5.jpeg" Type="http://schemas.openxmlformats.org/officeDocument/2006/relationships/image"/><Relationship Id="rId1" Target="../slideLayouts/slideLayout14.xml" Type="http://schemas.openxmlformats.org/officeDocument/2006/relationships/slideLayout"/></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5" name="Rectangle 9"/>
          <p:cNvSpPr/>
          <p:nvPr/>
        </p:nvSpPr>
        <p:spPr>
          <a:xfrm>
            <a:off x="0" y="0"/>
            <a:ext cx="12192000" cy="6858000"/>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186" name="Titolo 1"/>
          <p:cNvSpPr txBox="1">
            <a:spLocks noGrp="1"/>
          </p:cNvSpPr>
          <p:nvPr>
            <p:ph type="ctrTitle"/>
          </p:nvPr>
        </p:nvSpPr>
        <p:spPr>
          <a:xfrm>
            <a:off x="5892338" y="1999209"/>
            <a:ext cx="5461464" cy="2859581"/>
          </a:xfrm>
          <a:prstGeom prst="rect">
            <a:avLst/>
          </a:prstGeom>
        </p:spPr>
        <p:txBody>
          <a:bodyPr/>
          <a:lstStyle/>
          <a:p>
            <a:pPr algn="r">
              <a:defRPr sz="2800">
                <a:solidFill>
                  <a:srgbClr val="FFFFFF"/>
                </a:solidFill>
                <a:latin typeface="+mj-lt"/>
                <a:ea typeface="+mj-ea"/>
                <a:cs typeface="+mj-cs"/>
                <a:sym typeface="Helvetica"/>
              </a:defRPr>
            </a:pPr>
            <a:r>
              <a:t>Ironia, condivisione social e diffusione mirata: </a:t>
            </a:r>
            <a:br/>
            <a:r>
              <a:rPr sz="3200"/>
              <a:t>                        </a:t>
            </a:r>
            <a:br>
              <a:rPr sz="3200"/>
            </a:br>
            <a:r>
              <a:rPr sz="3600" b="1">
                <a:solidFill>
                  <a:srgbClr val="F9C623"/>
                </a:solidFill>
              </a:rPr>
              <a:t>LA NUOVA VITA</a:t>
            </a:r>
            <a:br>
              <a:rPr sz="3600" b="1">
                <a:solidFill>
                  <a:srgbClr val="F9C623"/>
                </a:solidFill>
              </a:rPr>
            </a:br>
            <a:r>
              <a:rPr sz="3600" b="1">
                <a:solidFill>
                  <a:srgbClr val="F9C623"/>
                </a:solidFill>
              </a:rPr>
              <a:t>DEL VOLANTINO NELL’ERA DIGITALE</a:t>
            </a:r>
          </a:p>
        </p:txBody>
      </p:sp>
      <p:sp>
        <p:nvSpPr>
          <p:cNvPr id="187" name="Freeform: Shape 11"/>
          <p:cNvSpPr/>
          <p:nvPr/>
        </p:nvSpPr>
        <p:spPr>
          <a:xfrm flipH="1">
            <a:off x="-1" y="0"/>
            <a:ext cx="6172784"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42" y="0"/>
                </a:lnTo>
                <a:lnTo>
                  <a:pt x="123" y="841"/>
                </a:lnTo>
                <a:cubicBezTo>
                  <a:pt x="42" y="1562"/>
                  <a:pt x="0" y="2293"/>
                  <a:pt x="0" y="3033"/>
                </a:cubicBezTo>
                <a:cubicBezTo>
                  <a:pt x="0" y="10800"/>
                  <a:pt x="4591" y="17602"/>
                  <a:pt x="11464" y="21361"/>
                </a:cubicBezTo>
                <a:lnTo>
                  <a:pt x="11925" y="21600"/>
                </a:lnTo>
                <a:lnTo>
                  <a:pt x="21600" y="21600"/>
                </a:lnTo>
                <a:close/>
              </a:path>
            </a:pathLst>
          </a:custGeom>
          <a:solidFill>
            <a:srgbClr val="D00017"/>
          </a:solidFill>
          <a:ln w="12700">
            <a:miter lim="400000"/>
          </a:ln>
        </p:spPr>
        <p:txBody>
          <a:bodyPr lIns="45718" tIns="45718" rIns="45718" bIns="45718" anchor="ctr"/>
          <a:lstStyle/>
          <a:p>
            <a:pPr algn="ctr">
              <a:defRPr>
                <a:solidFill>
                  <a:srgbClr val="FFFFFF"/>
                </a:solidFill>
              </a:defRPr>
            </a:pPr>
            <a:endParaRPr/>
          </a:p>
        </p:txBody>
      </p:sp>
      <p:sp>
        <p:nvSpPr>
          <p:cNvPr id="188" name="Freeform: Shape 13"/>
          <p:cNvSpPr/>
          <p:nvPr/>
        </p:nvSpPr>
        <p:spPr>
          <a:xfrm>
            <a:off x="-1" y="0"/>
            <a:ext cx="6024156"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48" y="0"/>
                </a:lnTo>
                <a:lnTo>
                  <a:pt x="21477" y="895"/>
                </a:lnTo>
                <a:cubicBezTo>
                  <a:pt x="21558" y="1598"/>
                  <a:pt x="21600" y="2311"/>
                  <a:pt x="21600" y="3033"/>
                </a:cubicBezTo>
                <a:cubicBezTo>
                  <a:pt x="21600" y="10972"/>
                  <a:pt x="16563" y="17877"/>
                  <a:pt x="9143" y="21418"/>
                </a:cubicBezTo>
                <a:lnTo>
                  <a:pt x="8738" y="21600"/>
                </a:lnTo>
                <a:lnTo>
                  <a:pt x="0" y="21600"/>
                </a:lnTo>
                <a:close/>
              </a:path>
            </a:pathLst>
          </a:custGeom>
          <a:solidFill>
            <a:srgbClr val="FFFFFF"/>
          </a:solidFill>
          <a:ln w="12700">
            <a:miter lim="400000"/>
          </a:ln>
        </p:spPr>
        <p:txBody>
          <a:bodyPr lIns="45718" tIns="45718" rIns="45718" bIns="45718" anchor="ctr"/>
          <a:lstStyle/>
          <a:p>
            <a:pPr algn="ctr">
              <a:defRPr>
                <a:solidFill>
                  <a:srgbClr val="FFFFFF"/>
                </a:solidFill>
              </a:defRPr>
            </a:pPr>
            <a:endParaRPr/>
          </a:p>
        </p:txBody>
      </p:sp>
      <p:pic>
        <p:nvPicPr>
          <p:cNvPr id="189" name="Immagine 9" descr="Immagine 9"/>
          <p:cNvPicPr>
            <a:picLocks noChangeAspect="1"/>
          </p:cNvPicPr>
          <p:nvPr/>
        </p:nvPicPr>
        <p:blipFill>
          <a:blip r:embed="rId2">
            <a:extLst/>
          </a:blip>
          <a:stretch>
            <a:fillRect/>
          </a:stretch>
        </p:blipFill>
        <p:spPr>
          <a:xfrm>
            <a:off x="773084" y="831407"/>
            <a:ext cx="3192087" cy="437670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Rectangle 12"/>
          <p:cNvSpPr/>
          <p:nvPr/>
        </p:nvSpPr>
        <p:spPr>
          <a:xfrm>
            <a:off x="7534654" y="-86522"/>
            <a:ext cx="4776311"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263" name="Segnaposto contenuto 2"/>
          <p:cNvSpPr txBox="1">
            <a:spLocks noGrp="1"/>
          </p:cNvSpPr>
          <p:nvPr>
            <p:ph type="body" sz="quarter" idx="1"/>
          </p:nvPr>
        </p:nvSpPr>
        <p:spPr>
          <a:xfrm>
            <a:off x="8210439" y="2218364"/>
            <a:ext cx="3424741" cy="3784405"/>
          </a:xfrm>
          <a:prstGeom prst="rect">
            <a:avLst/>
          </a:prstGeom>
        </p:spPr>
        <p:txBody>
          <a:bodyPr>
            <a:normAutofit lnSpcReduction="10000"/>
          </a:bodyPr>
          <a:lstStyle/>
          <a:p>
            <a:pPr marL="217170" indent="-217170" defTabSz="868680">
              <a:lnSpc>
                <a:spcPct val="100000"/>
              </a:lnSpc>
              <a:spcBef>
                <a:spcPts val="900"/>
              </a:spcBef>
              <a:defRPr sz="1900">
                <a:solidFill>
                  <a:srgbClr val="FFFFFF"/>
                </a:solidFill>
                <a:latin typeface="+mj-lt"/>
                <a:ea typeface="+mj-ea"/>
                <a:cs typeface="+mj-cs"/>
                <a:sym typeface="Helvetica"/>
              </a:defRPr>
            </a:pPr>
            <a:r>
              <a:t>Perché è fisico e l’uomo comunica, da sempre, attraverso i sensi</a:t>
            </a:r>
          </a:p>
          <a:p>
            <a:pPr marL="217170" indent="-217170" defTabSz="868680">
              <a:lnSpc>
                <a:spcPct val="100000"/>
              </a:lnSpc>
              <a:spcBef>
                <a:spcPts val="900"/>
              </a:spcBef>
              <a:defRPr sz="1900">
                <a:solidFill>
                  <a:srgbClr val="FFFFFF"/>
                </a:solidFill>
                <a:latin typeface="+mj-lt"/>
                <a:ea typeface="+mj-ea"/>
                <a:cs typeface="+mj-cs"/>
                <a:sym typeface="Helvetica"/>
              </a:defRPr>
            </a:pPr>
            <a:r>
              <a:t>Il cliente deve fare l’azione di togliere il volantino dalla cassetta delle lettere, compiendo così un atto fisico che coinvolge i sensi del tatto e della vista</a:t>
            </a:r>
          </a:p>
          <a:p>
            <a:pPr marL="217170" indent="-217170" defTabSz="868680">
              <a:lnSpc>
                <a:spcPct val="100000"/>
              </a:lnSpc>
              <a:spcBef>
                <a:spcPts val="900"/>
              </a:spcBef>
              <a:defRPr sz="1900">
                <a:solidFill>
                  <a:srgbClr val="FFFFFF"/>
                </a:solidFill>
                <a:latin typeface="+mj-lt"/>
                <a:ea typeface="+mj-ea"/>
                <a:cs typeface="+mj-cs"/>
                <a:sym typeface="Helvetica"/>
              </a:defRPr>
            </a:pPr>
            <a:r>
              <a:t>Se siamo stati bravi, il cliente legge i nostri messaggi </a:t>
            </a:r>
          </a:p>
        </p:txBody>
      </p:sp>
      <p:sp>
        <p:nvSpPr>
          <p:cNvPr id="264" name="Segnaposto contenuto 2"/>
          <p:cNvSpPr txBox="1"/>
          <p:nvPr/>
        </p:nvSpPr>
        <p:spPr>
          <a:xfrm>
            <a:off x="8210439" y="702831"/>
            <a:ext cx="3424741" cy="1088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a:defRPr sz="2000" b="1" cap="all">
                <a:solidFill>
                  <a:srgbClr val="F9C623"/>
                </a:solidFill>
                <a:latin typeface="+mj-lt"/>
                <a:ea typeface="+mj-ea"/>
                <a:cs typeface="+mj-cs"/>
                <a:sym typeface="Helvetica"/>
              </a:defRPr>
            </a:pPr>
            <a:r>
              <a:t>Perché il volantino </a:t>
            </a:r>
          </a:p>
          <a:p>
            <a:pPr algn="ctr">
              <a:defRPr sz="2000" b="1" cap="all">
                <a:solidFill>
                  <a:srgbClr val="F9C623"/>
                </a:solidFill>
                <a:latin typeface="+mj-lt"/>
                <a:ea typeface="+mj-ea"/>
                <a:cs typeface="+mj-cs"/>
                <a:sym typeface="Helvetica"/>
              </a:defRPr>
            </a:pPr>
            <a:r>
              <a:t>È importante per il  nostro cliente?</a:t>
            </a:r>
          </a:p>
        </p:txBody>
      </p:sp>
      <p:pic>
        <p:nvPicPr>
          <p:cNvPr id="265" name="bambino-sporco.jpg" descr="bambino-sporco.jpg"/>
          <p:cNvPicPr>
            <a:picLocks noChangeAspect="1"/>
          </p:cNvPicPr>
          <p:nvPr/>
        </p:nvPicPr>
        <p:blipFill>
          <a:blip r:embed="rId2">
            <a:extLst/>
          </a:blip>
          <a:stretch>
            <a:fillRect/>
          </a:stretch>
        </p:blipFill>
        <p:spPr>
          <a:xfrm>
            <a:off x="3413" y="2218364"/>
            <a:ext cx="5049834" cy="3784405"/>
          </a:xfrm>
          <a:prstGeom prst="rect">
            <a:avLst/>
          </a:prstGeom>
          <a:ln w="12700">
            <a:miter lim="400000"/>
          </a:ln>
        </p:spPr>
      </p:pic>
      <p:sp>
        <p:nvSpPr>
          <p:cNvPr id="266" name="Segnaposto contenuto 2"/>
          <p:cNvSpPr txBox="1"/>
          <p:nvPr/>
        </p:nvSpPr>
        <p:spPr>
          <a:xfrm>
            <a:off x="5315021" y="4151278"/>
            <a:ext cx="2076788" cy="1527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lnSpcReduction="10000"/>
          </a:bodyPr>
          <a:lstStyle/>
          <a:p>
            <a:pPr defTabSz="795527">
              <a:defRPr sz="2175" b="1">
                <a:solidFill>
                  <a:srgbClr val="EFC442"/>
                </a:solidFill>
                <a:latin typeface="+mj-lt"/>
                <a:ea typeface="+mj-ea"/>
                <a:cs typeface="+mj-cs"/>
                <a:sym typeface="Helvetica"/>
              </a:defRPr>
            </a:pPr>
            <a:r>
              <a:rPr lang="it-IT" dirty="0"/>
              <a:t>C</a:t>
            </a:r>
            <a:r>
              <a:rPr dirty="0" err="1"/>
              <a:t>inestesico</a:t>
            </a:r>
            <a:endParaRPr dirty="0"/>
          </a:p>
          <a:p>
            <a:pPr defTabSz="795527">
              <a:defRPr sz="2175" b="1" cap="all">
                <a:solidFill>
                  <a:srgbClr val="EFC442"/>
                </a:solidFill>
                <a:latin typeface="+mj-lt"/>
                <a:ea typeface="+mj-ea"/>
                <a:cs typeface="+mj-cs"/>
                <a:sym typeface="Helvetica"/>
              </a:defRPr>
            </a:pPr>
            <a:endParaRPr dirty="0"/>
          </a:p>
          <a:p>
            <a:pPr marL="174457" indent="-174457" defTabSz="795527">
              <a:buSzPct val="100000"/>
              <a:buChar char="•"/>
              <a:defRPr sz="1740">
                <a:latin typeface="+mj-lt"/>
                <a:ea typeface="+mj-ea"/>
                <a:cs typeface="+mj-cs"/>
                <a:sym typeface="Helvetica"/>
              </a:defRPr>
            </a:pPr>
            <a:r>
              <a:rPr dirty="0" err="1"/>
              <a:t>Gustativo</a:t>
            </a:r>
            <a:endParaRPr dirty="0"/>
          </a:p>
          <a:p>
            <a:pPr marL="174457" indent="-174457" defTabSz="795527">
              <a:buSzPct val="100000"/>
              <a:buChar char="•"/>
              <a:defRPr sz="1740">
                <a:latin typeface="+mj-lt"/>
                <a:ea typeface="+mj-ea"/>
                <a:cs typeface="+mj-cs"/>
                <a:sym typeface="Helvetica"/>
              </a:defRPr>
            </a:pPr>
            <a:r>
              <a:rPr dirty="0" err="1"/>
              <a:t>Olfattivo</a:t>
            </a:r>
            <a:endParaRPr dirty="0"/>
          </a:p>
          <a:p>
            <a:pPr marL="174457" indent="-174457" defTabSz="795527">
              <a:buSzPct val="100000"/>
              <a:buChar char="•"/>
              <a:defRPr sz="1740">
                <a:latin typeface="+mj-lt"/>
                <a:ea typeface="+mj-ea"/>
                <a:cs typeface="+mj-cs"/>
                <a:sym typeface="Helvetica"/>
              </a:defRPr>
            </a:pPr>
            <a:r>
              <a:rPr dirty="0" err="1"/>
              <a:t>Tattile</a:t>
            </a:r>
            <a:endParaRPr dirty="0"/>
          </a:p>
        </p:txBody>
      </p:sp>
      <p:sp>
        <p:nvSpPr>
          <p:cNvPr id="267" name="Segnaposto contenuto 2"/>
          <p:cNvSpPr txBox="1"/>
          <p:nvPr/>
        </p:nvSpPr>
        <p:spPr>
          <a:xfrm>
            <a:off x="5315021" y="3346944"/>
            <a:ext cx="1957858" cy="437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defTabSz="822959">
              <a:defRPr sz="2250" b="1">
                <a:solidFill>
                  <a:srgbClr val="9FCCD8"/>
                </a:solidFill>
                <a:latin typeface="+mj-lt"/>
                <a:ea typeface="+mj-ea"/>
                <a:cs typeface="+mj-cs"/>
                <a:sym typeface="Helvetica"/>
              </a:defRPr>
            </a:lvl1pPr>
          </a:lstStyle>
          <a:p>
            <a:r>
              <a:t>Visivo</a:t>
            </a:r>
          </a:p>
        </p:txBody>
      </p:sp>
      <p:sp>
        <p:nvSpPr>
          <p:cNvPr id="268" name="Segnaposto contenuto 2"/>
          <p:cNvSpPr txBox="1"/>
          <p:nvPr/>
        </p:nvSpPr>
        <p:spPr>
          <a:xfrm>
            <a:off x="5315021" y="2542611"/>
            <a:ext cx="1957858" cy="437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defTabSz="822959">
              <a:defRPr sz="2250" b="1">
                <a:solidFill>
                  <a:srgbClr val="D8742F"/>
                </a:solidFill>
                <a:latin typeface="+mj-lt"/>
                <a:ea typeface="+mj-ea"/>
                <a:cs typeface="+mj-cs"/>
                <a:sym typeface="Helvetica"/>
              </a:defRPr>
            </a:lvl1pPr>
          </a:lstStyle>
          <a:p>
            <a:r>
              <a:t>Auditivo</a:t>
            </a:r>
          </a:p>
        </p:txBody>
      </p:sp>
      <p:sp>
        <p:nvSpPr>
          <p:cNvPr id="269" name="Segnaposto contenuto 2"/>
          <p:cNvSpPr txBox="1"/>
          <p:nvPr/>
        </p:nvSpPr>
        <p:spPr>
          <a:xfrm>
            <a:off x="214456" y="933944"/>
            <a:ext cx="7058423" cy="437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ctr">
              <a:defRPr sz="2000" b="1" cap="all">
                <a:latin typeface="+mj-lt"/>
                <a:ea typeface="+mj-ea"/>
                <a:cs typeface="+mj-cs"/>
                <a:sym typeface="Helvetica"/>
              </a:defRPr>
            </a:lvl1pPr>
          </a:lstStyle>
          <a:p>
            <a:r>
              <a:t>I nostri sistemi di percezione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IMG_6264.JPG" descr="IMG_6264.JPG"/>
          <p:cNvPicPr>
            <a:picLocks noChangeAspect="1"/>
          </p:cNvPicPr>
          <p:nvPr/>
        </p:nvPicPr>
        <p:blipFill>
          <a:blip r:embed="rId2">
            <a:extLst/>
          </a:blip>
          <a:stretch>
            <a:fillRect/>
          </a:stretch>
        </p:blipFill>
        <p:spPr>
          <a:xfrm>
            <a:off x="3083586" y="0"/>
            <a:ext cx="9144001" cy="6858001"/>
          </a:xfrm>
          <a:prstGeom prst="rect">
            <a:avLst/>
          </a:prstGeom>
          <a:ln w="6350">
            <a:solidFill>
              <a:srgbClr val="A6A6A6"/>
            </a:solidFill>
          </a:ln>
        </p:spPr>
      </p:pic>
      <p:sp>
        <p:nvSpPr>
          <p:cNvPr id="272" name="Rectangle 12"/>
          <p:cNvSpPr/>
          <p:nvPr/>
        </p:nvSpPr>
        <p:spPr>
          <a:xfrm>
            <a:off x="-51480" y="-86522"/>
            <a:ext cx="6156015"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273" name="Segnaposto contenuto 2"/>
          <p:cNvSpPr txBox="1">
            <a:spLocks noGrp="1"/>
          </p:cNvSpPr>
          <p:nvPr>
            <p:ph type="body" sz="half" idx="1"/>
          </p:nvPr>
        </p:nvSpPr>
        <p:spPr>
          <a:xfrm>
            <a:off x="294114" y="1190956"/>
            <a:ext cx="5600294" cy="4476088"/>
          </a:xfrm>
          <a:prstGeom prst="rect">
            <a:avLst/>
          </a:prstGeom>
          <a:ln w="12700">
            <a:noFill/>
            <a:miter lim="400000"/>
          </a:ln>
        </p:spPr>
        <p:txBody>
          <a:bodyPr/>
          <a:lstStyle/>
          <a:p>
            <a:pPr marL="0" indent="0" defTabSz="886968">
              <a:lnSpc>
                <a:spcPct val="100000"/>
              </a:lnSpc>
              <a:spcBef>
                <a:spcPts val="0"/>
              </a:spcBef>
              <a:buSzTx/>
              <a:buNone/>
              <a:defRPr sz="1940" b="1" cap="all">
                <a:solidFill>
                  <a:srgbClr val="F9C623"/>
                </a:solidFill>
                <a:latin typeface="+mj-lt"/>
                <a:ea typeface="+mj-ea"/>
                <a:cs typeface="+mj-cs"/>
                <a:sym typeface="Helvetica"/>
              </a:defRPr>
            </a:pPr>
            <a:r>
              <a:rPr dirty="0"/>
              <a:t>In un </a:t>
            </a:r>
            <a:r>
              <a:rPr dirty="0" err="1"/>
              <a:t>mercato</a:t>
            </a:r>
            <a:r>
              <a:rPr dirty="0"/>
              <a:t> </a:t>
            </a:r>
            <a:r>
              <a:rPr dirty="0" err="1"/>
              <a:t>fatto</a:t>
            </a:r>
            <a:r>
              <a:rPr dirty="0"/>
              <a:t> di “every day promotion” </a:t>
            </a:r>
            <a:r>
              <a:rPr dirty="0" err="1"/>
              <a:t>il</a:t>
            </a:r>
            <a:r>
              <a:rPr dirty="0"/>
              <a:t> </a:t>
            </a:r>
            <a:r>
              <a:rPr dirty="0" err="1"/>
              <a:t>volantino</a:t>
            </a:r>
            <a:r>
              <a:rPr dirty="0"/>
              <a:t> </a:t>
            </a:r>
            <a:r>
              <a:rPr dirty="0" err="1"/>
              <a:t>rappresenta</a:t>
            </a:r>
            <a:r>
              <a:rPr dirty="0"/>
              <a:t> </a:t>
            </a:r>
          </a:p>
          <a:p>
            <a:pPr marL="0" indent="0" defTabSz="886968">
              <a:lnSpc>
                <a:spcPct val="100000"/>
              </a:lnSpc>
              <a:spcBef>
                <a:spcPts val="0"/>
              </a:spcBef>
              <a:buSzTx/>
              <a:buNone/>
              <a:defRPr sz="1940" b="1" cap="all">
                <a:solidFill>
                  <a:srgbClr val="F9C623"/>
                </a:solidFill>
                <a:latin typeface="+mj-lt"/>
                <a:ea typeface="+mj-ea"/>
                <a:cs typeface="+mj-cs"/>
                <a:sym typeface="Helvetica"/>
              </a:defRPr>
            </a:pPr>
            <a:r>
              <a:rPr dirty="0"/>
              <a:t>la </a:t>
            </a:r>
            <a:r>
              <a:rPr dirty="0" err="1"/>
              <a:t>vetrina</a:t>
            </a:r>
            <a:r>
              <a:rPr dirty="0"/>
              <a:t> del retailer verso </a:t>
            </a:r>
            <a:r>
              <a:rPr dirty="0" err="1"/>
              <a:t>i</a:t>
            </a:r>
            <a:r>
              <a:rPr dirty="0"/>
              <a:t> </a:t>
            </a:r>
            <a:r>
              <a:rPr dirty="0" err="1"/>
              <a:t>clienti</a:t>
            </a:r>
            <a:r>
              <a:rPr dirty="0"/>
              <a:t> </a:t>
            </a:r>
            <a:r>
              <a:rPr dirty="0" err="1"/>
              <a:t>ed</a:t>
            </a:r>
            <a:r>
              <a:rPr dirty="0"/>
              <a:t> </a:t>
            </a:r>
            <a:r>
              <a:rPr dirty="0" err="1"/>
              <a:t>è</a:t>
            </a:r>
            <a:r>
              <a:rPr dirty="0"/>
              <a:t>:</a:t>
            </a:r>
          </a:p>
          <a:p>
            <a:pPr marL="0" indent="0" defTabSz="886968">
              <a:lnSpc>
                <a:spcPct val="100000"/>
              </a:lnSpc>
              <a:spcBef>
                <a:spcPts val="0"/>
              </a:spcBef>
              <a:buSzTx/>
              <a:buNone/>
              <a:defRPr sz="1940" b="1" cap="all">
                <a:solidFill>
                  <a:srgbClr val="EFC442"/>
                </a:solidFill>
                <a:latin typeface="+mj-lt"/>
                <a:ea typeface="+mj-ea"/>
                <a:cs typeface="+mj-cs"/>
                <a:sym typeface="Helvetica"/>
              </a:defRPr>
            </a:pPr>
            <a:endParaRPr dirty="0"/>
          </a:p>
          <a:p>
            <a:pPr marL="0" indent="0" defTabSz="886968">
              <a:lnSpc>
                <a:spcPct val="100000"/>
              </a:lnSpc>
              <a:spcBef>
                <a:spcPts val="0"/>
              </a:spcBef>
              <a:buSzTx/>
              <a:buNone/>
              <a:defRPr sz="1940" b="1" cap="all">
                <a:solidFill>
                  <a:srgbClr val="EFC442"/>
                </a:solidFill>
                <a:latin typeface="+mj-lt"/>
                <a:ea typeface="+mj-ea"/>
                <a:cs typeface="+mj-cs"/>
                <a:sym typeface="Helvetica"/>
              </a:defRPr>
            </a:pPr>
            <a:endParaRPr dirty="0"/>
          </a:p>
          <a:p>
            <a:pPr marL="0" indent="0" defTabSz="886968">
              <a:lnSpc>
                <a:spcPct val="100000"/>
              </a:lnSpc>
              <a:spcBef>
                <a:spcPts val="0"/>
              </a:spcBef>
              <a:buSzTx/>
              <a:buNone/>
              <a:defRPr sz="1940" b="1" cap="all">
                <a:solidFill>
                  <a:srgbClr val="EFC442"/>
                </a:solidFill>
                <a:latin typeface="+mj-lt"/>
                <a:ea typeface="+mj-ea"/>
                <a:cs typeface="+mj-cs"/>
                <a:sym typeface="Helvetica"/>
              </a:defRPr>
            </a:pPr>
            <a:endParaRPr dirty="0"/>
          </a:p>
          <a:p>
            <a:pPr marL="194510" indent="-194510" defTabSz="886968">
              <a:lnSpc>
                <a:spcPct val="100000"/>
              </a:lnSpc>
              <a:buChar char="•"/>
              <a:defRPr sz="1940">
                <a:solidFill>
                  <a:srgbClr val="FFFFFF"/>
                </a:solidFill>
                <a:latin typeface="+mj-lt"/>
                <a:ea typeface="+mj-ea"/>
                <a:cs typeface="+mj-cs"/>
                <a:sym typeface="Helvetica"/>
              </a:defRPr>
            </a:pPr>
            <a:r>
              <a:rPr lang="it-IT" dirty="0"/>
              <a:t>È</a:t>
            </a:r>
            <a:r>
              <a:rPr dirty="0"/>
              <a:t> </a:t>
            </a:r>
            <a:r>
              <a:rPr dirty="0" err="1"/>
              <a:t>uno</a:t>
            </a:r>
            <a:r>
              <a:rPr dirty="0"/>
              <a:t> </a:t>
            </a:r>
            <a:r>
              <a:rPr dirty="0" err="1"/>
              <a:t>strumento</a:t>
            </a:r>
            <a:r>
              <a:rPr dirty="0"/>
              <a:t> di </a:t>
            </a:r>
            <a:r>
              <a:rPr dirty="0" err="1"/>
              <a:t>animazione</a:t>
            </a:r>
            <a:r>
              <a:rPr dirty="0"/>
              <a:t> del </a:t>
            </a:r>
            <a:r>
              <a:rPr dirty="0" err="1"/>
              <a:t>punto</a:t>
            </a:r>
            <a:r>
              <a:rPr dirty="0"/>
              <a:t> </a:t>
            </a:r>
            <a:r>
              <a:rPr dirty="0" err="1"/>
              <a:t>vendita</a:t>
            </a:r>
            <a:endParaRPr dirty="0"/>
          </a:p>
          <a:p>
            <a:pPr marL="194510" indent="-194510" defTabSz="886968">
              <a:lnSpc>
                <a:spcPct val="100000"/>
              </a:lnSpc>
              <a:buChar char="•"/>
              <a:defRPr sz="1940">
                <a:solidFill>
                  <a:srgbClr val="FFFFFF"/>
                </a:solidFill>
                <a:latin typeface="+mj-lt"/>
                <a:ea typeface="+mj-ea"/>
                <a:cs typeface="+mj-cs"/>
                <a:sym typeface="Helvetica"/>
              </a:defRPr>
            </a:pPr>
            <a:r>
              <a:rPr dirty="0" err="1"/>
              <a:t>Generatore</a:t>
            </a:r>
            <a:r>
              <a:rPr dirty="0"/>
              <a:t> di </a:t>
            </a:r>
            <a:r>
              <a:rPr dirty="0" err="1"/>
              <a:t>traffico</a:t>
            </a:r>
            <a:endParaRPr dirty="0"/>
          </a:p>
          <a:p>
            <a:pPr marL="194510" indent="-194510" defTabSz="886968">
              <a:lnSpc>
                <a:spcPct val="100000"/>
              </a:lnSpc>
              <a:buChar char="•"/>
              <a:defRPr sz="1940">
                <a:solidFill>
                  <a:srgbClr val="FFFFFF"/>
                </a:solidFill>
                <a:latin typeface="+mj-lt"/>
                <a:ea typeface="+mj-ea"/>
                <a:cs typeface="+mj-cs"/>
                <a:sym typeface="Helvetica"/>
              </a:defRPr>
            </a:pPr>
            <a:r>
              <a:rPr dirty="0" err="1"/>
              <a:t>Veicolo</a:t>
            </a:r>
            <a:r>
              <a:rPr dirty="0"/>
              <a:t> di </a:t>
            </a:r>
            <a:r>
              <a:rPr dirty="0" err="1"/>
              <a:t>comunicazione</a:t>
            </a:r>
            <a:r>
              <a:rPr dirty="0"/>
              <a:t> del </a:t>
            </a:r>
            <a:r>
              <a:rPr dirty="0" err="1"/>
              <a:t>posizionamento</a:t>
            </a:r>
            <a:r>
              <a:rPr dirty="0"/>
              <a:t> </a:t>
            </a:r>
            <a:r>
              <a:rPr dirty="0" err="1"/>
              <a:t>dell’insegna</a:t>
            </a:r>
            <a:r>
              <a:rPr dirty="0"/>
              <a:t> e ne </a:t>
            </a:r>
            <a:r>
              <a:rPr dirty="0" err="1"/>
              <a:t>enfatizza</a:t>
            </a:r>
            <a:r>
              <a:rPr dirty="0"/>
              <a:t> </a:t>
            </a:r>
            <a:r>
              <a:rPr dirty="0" err="1"/>
              <a:t>l’assortimento</a:t>
            </a:r>
            <a:r>
              <a:rPr dirty="0"/>
              <a:t>  </a:t>
            </a:r>
          </a:p>
          <a:p>
            <a:pPr marL="194510" indent="-194510" defTabSz="886968">
              <a:lnSpc>
                <a:spcPct val="100000"/>
              </a:lnSpc>
              <a:buChar char="•"/>
              <a:defRPr sz="1940">
                <a:solidFill>
                  <a:srgbClr val="FFFFFF"/>
                </a:solidFill>
                <a:latin typeface="+mj-lt"/>
                <a:ea typeface="+mj-ea"/>
                <a:cs typeface="+mj-cs"/>
                <a:sym typeface="Helvetica"/>
              </a:defRPr>
            </a:pPr>
            <a:r>
              <a:rPr dirty="0"/>
              <a:t>Un </a:t>
            </a:r>
            <a:r>
              <a:rPr dirty="0" err="1"/>
              <a:t>nostro</a:t>
            </a:r>
            <a:r>
              <a:rPr dirty="0"/>
              <a:t> </a:t>
            </a:r>
            <a:r>
              <a:rPr dirty="0" err="1"/>
              <a:t>rappresentante</a:t>
            </a:r>
            <a:r>
              <a:rPr dirty="0"/>
              <a:t> </a:t>
            </a:r>
            <a:r>
              <a:rPr dirty="0" err="1"/>
              <a:t>che</a:t>
            </a:r>
            <a:r>
              <a:rPr dirty="0"/>
              <a:t> </a:t>
            </a:r>
            <a:r>
              <a:rPr dirty="0" err="1"/>
              <a:t>comunica</a:t>
            </a:r>
            <a:r>
              <a:rPr dirty="0"/>
              <a:t> con </a:t>
            </a:r>
            <a:r>
              <a:rPr dirty="0" err="1"/>
              <a:t>il</a:t>
            </a:r>
            <a:r>
              <a:rPr dirty="0"/>
              <a:t> </a:t>
            </a:r>
            <a:r>
              <a:rPr dirty="0" err="1"/>
              <a:t>cliente</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Rectangle 12"/>
          <p:cNvSpPr/>
          <p:nvPr/>
        </p:nvSpPr>
        <p:spPr>
          <a:xfrm>
            <a:off x="-51480" y="-86522"/>
            <a:ext cx="4883898"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graphicFrame>
        <p:nvGraphicFramePr>
          <p:cNvPr id="276" name="Inhaltsplatzhalter 8"/>
          <p:cNvGraphicFramePr/>
          <p:nvPr>
            <p:extLst>
              <p:ext uri="{D42A27DB-BD31-4B8C-83A1-F6EECF244321}">
                <p14:modId xmlns:p14="http://schemas.microsoft.com/office/powerpoint/2010/main" val="3510561018"/>
              </p:ext>
            </p:extLst>
          </p:nvPr>
        </p:nvGraphicFramePr>
        <p:xfrm>
          <a:off x="5290544" y="893159"/>
          <a:ext cx="6804305" cy="6804305"/>
        </p:xfrm>
        <a:graphic>
          <a:graphicData uri="http://schemas.openxmlformats.org/drawingml/2006/chart">
            <c:chart xmlns:c="http://schemas.openxmlformats.org/drawingml/2006/chart" xmlns:r="http://schemas.openxmlformats.org/officeDocument/2006/relationships" r:id="rId2"/>
          </a:graphicData>
        </a:graphic>
      </p:graphicFrame>
      <p:sp>
        <p:nvSpPr>
          <p:cNvPr id="277" name="CasellaDiTesto 3"/>
          <p:cNvSpPr txBox="1"/>
          <p:nvPr/>
        </p:nvSpPr>
        <p:spPr>
          <a:xfrm>
            <a:off x="397054" y="1706881"/>
            <a:ext cx="3986831" cy="3444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a:solidFill>
                  <a:srgbClr val="FFFFFF"/>
                </a:solidFill>
                <a:latin typeface="+mj-lt"/>
                <a:ea typeface="+mj-ea"/>
                <a:cs typeface="+mj-cs"/>
                <a:sym typeface="Helvetica"/>
              </a:defRPr>
            </a:pPr>
            <a:r>
              <a:t>Il volantino ha un ruolo importante nella rappresentazione della nostra azienda, quindi la scelta della carta, del formato, della grafica, degli slogan, dei testi, ecc… è fondamentale. </a:t>
            </a:r>
          </a:p>
          <a:p>
            <a:pPr>
              <a:defRPr sz="2000">
                <a:solidFill>
                  <a:srgbClr val="FFFFFF"/>
                </a:solidFill>
                <a:latin typeface="+mj-lt"/>
                <a:ea typeface="+mj-ea"/>
                <a:cs typeface="+mj-cs"/>
                <a:sym typeface="Helvetica"/>
              </a:defRPr>
            </a:pPr>
            <a:endParaRPr/>
          </a:p>
          <a:p>
            <a:pPr>
              <a:defRPr sz="2000">
                <a:solidFill>
                  <a:srgbClr val="FFFFFF"/>
                </a:solidFill>
                <a:latin typeface="+mj-lt"/>
                <a:ea typeface="+mj-ea"/>
                <a:cs typeface="+mj-cs"/>
                <a:sym typeface="Helvetica"/>
              </a:defRPr>
            </a:pPr>
            <a:r>
              <a:t>La </a:t>
            </a:r>
            <a:r>
              <a:rPr b="1"/>
              <a:t>consegna</a:t>
            </a:r>
            <a:r>
              <a:t>, ultimo importantissimo tassello, è altrettanto </a:t>
            </a:r>
            <a:r>
              <a:rPr b="1"/>
              <a:t>saliente</a:t>
            </a:r>
            <a:r>
              <a:t>. </a:t>
            </a:r>
          </a:p>
        </p:txBody>
      </p:sp>
      <p:sp>
        <p:nvSpPr>
          <p:cNvPr id="278" name="Rectangle 2"/>
          <p:cNvSpPr txBox="1"/>
          <p:nvPr/>
        </p:nvSpPr>
        <p:spPr>
          <a:xfrm>
            <a:off x="4527096" y="359134"/>
            <a:ext cx="8331202" cy="360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gn="ctr" defTabSz="393192">
              <a:lnSpc>
                <a:spcPct val="90000"/>
              </a:lnSpc>
              <a:defRPr sz="1720" b="1" cap="all">
                <a:solidFill>
                  <a:srgbClr val="D00017"/>
                </a:solidFill>
                <a:latin typeface="+mj-lt"/>
                <a:ea typeface="+mj-ea"/>
                <a:cs typeface="+mj-cs"/>
                <a:sym typeface="Helvetica"/>
              </a:defRPr>
            </a:lvl1pPr>
          </a:lstStyle>
          <a:p>
            <a:r>
              <a:t>Formato dei volantini</a:t>
            </a:r>
          </a:p>
        </p:txBody>
      </p:sp>
      <p:sp>
        <p:nvSpPr>
          <p:cNvPr id="279" name="Untertitel 1"/>
          <p:cNvSpPr txBox="1"/>
          <p:nvPr/>
        </p:nvSpPr>
        <p:spPr>
          <a:xfrm>
            <a:off x="4526304" y="811734"/>
            <a:ext cx="8332787" cy="2778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ctr" defTabSz="312358">
              <a:lnSpc>
                <a:spcPct val="90000"/>
              </a:lnSpc>
              <a:spcBef>
                <a:spcPts val="300"/>
              </a:spcBef>
              <a:defRPr sz="1220">
                <a:latin typeface="+mj-lt"/>
                <a:ea typeface="+mj-ea"/>
                <a:cs typeface="+mj-cs"/>
                <a:sym typeface="Helvetica"/>
              </a:defRPr>
            </a:lvl1pPr>
          </a:lstStyle>
          <a:p>
            <a:r>
              <a:t>Qual è la dimensione dei volantini che preferite?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6"/>
                                        </p:tgtEl>
                                        <p:attrNameLst>
                                          <p:attrName>style.visibility</p:attrName>
                                        </p:attrNameLst>
                                      </p:cBhvr>
                                      <p:to>
                                        <p:strVal val="visible"/>
                                      </p:to>
                                    </p:set>
                                    <p:anim calcmode="lin" valueType="num">
                                      <p:cBhvr>
                                        <p:cTn id="7" dur="500" fill="hold"/>
                                        <p:tgtEl>
                                          <p:spTgt spid="276"/>
                                        </p:tgtEl>
                                        <p:attrNameLst>
                                          <p:attrName>ppt_w</p:attrName>
                                        </p:attrNameLst>
                                      </p:cBhvr>
                                      <p:tavLst>
                                        <p:tav tm="0">
                                          <p:val>
                                            <p:fltVal val="0"/>
                                          </p:val>
                                        </p:tav>
                                        <p:tav tm="100000">
                                          <p:val>
                                            <p:strVal val="#ppt_w"/>
                                          </p:val>
                                        </p:tav>
                                      </p:tavLst>
                                    </p:anim>
                                    <p:anim calcmode="lin" valueType="num">
                                      <p:cBhvr>
                                        <p:cTn id="8" dur="500" fill="hold"/>
                                        <p:tgtEl>
                                          <p:spTgt spid="276"/>
                                        </p:tgtEl>
                                        <p:attrNameLst>
                                          <p:attrName>ppt_h</p:attrName>
                                        </p:attrNameLst>
                                      </p:cBhvr>
                                      <p:tavLst>
                                        <p:tav tm="0">
                                          <p:val>
                                            <p:fltVal val="0"/>
                                          </p:val>
                                        </p:tav>
                                        <p:tav tm="100000">
                                          <p:val>
                                            <p:strVal val="#ppt_h"/>
                                          </p:val>
                                        </p:tav>
                                      </p:tavLst>
                                    </p:anim>
                                    <p:animEffect transition="in" filter="fade">
                                      <p:cBhvr>
                                        <p:cTn id="9"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Rettangolo 20"/>
          <p:cNvSpPr/>
          <p:nvPr/>
        </p:nvSpPr>
        <p:spPr>
          <a:xfrm rot="5400000">
            <a:off x="6219395" y="-3098985"/>
            <a:ext cx="883159" cy="10007291"/>
          </a:xfrm>
          <a:prstGeom prst="rect">
            <a:avLst/>
          </a:prstGeom>
          <a:solidFill>
            <a:srgbClr val="000000"/>
          </a:solidFill>
          <a:ln w="12700">
            <a:miter lim="400000"/>
          </a:ln>
        </p:spPr>
        <p:txBody>
          <a:bodyPr lIns="45718" tIns="45718" rIns="45718" bIns="45718" anchor="ctr"/>
          <a:lstStyle/>
          <a:p>
            <a:pPr algn="ctr">
              <a:defRPr>
                <a:solidFill>
                  <a:srgbClr val="FFFFFF"/>
                </a:solidFill>
              </a:defRPr>
            </a:pPr>
            <a:endParaRPr/>
          </a:p>
        </p:txBody>
      </p:sp>
      <p:sp>
        <p:nvSpPr>
          <p:cNvPr id="282" name="Parentesi uncinate"/>
          <p:cNvSpPr/>
          <p:nvPr/>
        </p:nvSpPr>
        <p:spPr>
          <a:xfrm>
            <a:off x="9552651" y="5011672"/>
            <a:ext cx="2400002" cy="864003"/>
          </a:xfrm>
          <a:prstGeom prst="chevron">
            <a:avLst>
              <a:gd name="adj" fmla="val 50000"/>
            </a:avLst>
          </a:prstGeom>
          <a:solidFill>
            <a:srgbClr val="EFC442"/>
          </a:solidFill>
          <a:ln w="12700">
            <a:miter lim="400000"/>
          </a:ln>
        </p:spPr>
        <p:txBody>
          <a:bodyPr lIns="45718" tIns="45718" rIns="45718" bIns="45718" anchor="ctr"/>
          <a:lstStyle/>
          <a:p>
            <a:pPr algn="ctr" defTabSz="474121">
              <a:lnSpc>
                <a:spcPct val="90000"/>
              </a:lnSpc>
              <a:spcBef>
                <a:spcPts val="700"/>
              </a:spcBef>
              <a:defRPr>
                <a:solidFill>
                  <a:srgbClr val="FFFFFF"/>
                </a:solidFill>
              </a:defRPr>
            </a:pPr>
            <a:endParaRPr/>
          </a:p>
        </p:txBody>
      </p:sp>
      <p:sp>
        <p:nvSpPr>
          <p:cNvPr id="283" name="Distribuzione"/>
          <p:cNvSpPr txBox="1"/>
          <p:nvPr/>
        </p:nvSpPr>
        <p:spPr>
          <a:xfrm>
            <a:off x="9984650" y="5318472"/>
            <a:ext cx="1536003" cy="25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224" tIns="14224" rIns="14224" bIns="14224" anchor="ctr">
            <a:spAutoFit/>
          </a:bodyPr>
          <a:lstStyle>
            <a:lvl1pPr algn="ctr" defTabSz="474121">
              <a:lnSpc>
                <a:spcPct val="90000"/>
              </a:lnSpc>
              <a:spcBef>
                <a:spcPts val="600"/>
              </a:spcBef>
              <a:defRPr sz="1600">
                <a:latin typeface="Arial"/>
                <a:ea typeface="Arial"/>
                <a:cs typeface="Arial"/>
                <a:sym typeface="Arial"/>
              </a:defRPr>
            </a:lvl1pPr>
          </a:lstStyle>
          <a:p>
            <a:r>
              <a:t>Distribuzione </a:t>
            </a:r>
          </a:p>
        </p:txBody>
      </p:sp>
      <p:sp>
        <p:nvSpPr>
          <p:cNvPr id="284" name="Parentesi uncinate"/>
          <p:cNvSpPr/>
          <p:nvPr/>
        </p:nvSpPr>
        <p:spPr>
          <a:xfrm>
            <a:off x="3481175" y="3814943"/>
            <a:ext cx="2400003" cy="864003"/>
          </a:xfrm>
          <a:prstGeom prst="chevron">
            <a:avLst>
              <a:gd name="adj" fmla="val 50000"/>
            </a:avLst>
          </a:prstGeom>
          <a:solidFill>
            <a:srgbClr val="EFC442"/>
          </a:solidFill>
          <a:ln w="12700">
            <a:miter lim="400000"/>
          </a:ln>
        </p:spPr>
        <p:txBody>
          <a:bodyPr lIns="45718" tIns="45718" rIns="45718" bIns="45718" anchor="ctr"/>
          <a:lstStyle/>
          <a:p>
            <a:pPr algn="ctr" defTabSz="474121">
              <a:lnSpc>
                <a:spcPct val="90000"/>
              </a:lnSpc>
              <a:spcBef>
                <a:spcPts val="700"/>
              </a:spcBef>
              <a:defRPr>
                <a:solidFill>
                  <a:srgbClr val="FFFFFF"/>
                </a:solidFill>
              </a:defRPr>
            </a:pPr>
            <a:endParaRPr/>
          </a:p>
        </p:txBody>
      </p:sp>
      <p:sp>
        <p:nvSpPr>
          <p:cNvPr id="285" name="Definizione piano promo annuale"/>
          <p:cNvSpPr txBox="1"/>
          <p:nvPr/>
        </p:nvSpPr>
        <p:spPr>
          <a:xfrm>
            <a:off x="3913174" y="3915339"/>
            <a:ext cx="1536003" cy="6632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224" tIns="14224" rIns="14224" bIns="14224" anchor="ctr">
            <a:spAutoFit/>
          </a:bodyPr>
          <a:lstStyle>
            <a:lvl1pPr algn="ctr" defTabSz="474121">
              <a:lnSpc>
                <a:spcPct val="90000"/>
              </a:lnSpc>
              <a:spcBef>
                <a:spcPts val="600"/>
              </a:spcBef>
              <a:defRPr sz="1600">
                <a:latin typeface="Arial"/>
                <a:ea typeface="Arial"/>
                <a:cs typeface="Arial"/>
                <a:sym typeface="Arial"/>
              </a:defRPr>
            </a:lvl1pPr>
          </a:lstStyle>
          <a:p>
            <a:r>
              <a:t>Definizione piano promo annuale</a:t>
            </a:r>
          </a:p>
        </p:txBody>
      </p:sp>
      <p:sp>
        <p:nvSpPr>
          <p:cNvPr id="286" name="Parentesi uncinate"/>
          <p:cNvSpPr/>
          <p:nvPr/>
        </p:nvSpPr>
        <p:spPr>
          <a:xfrm>
            <a:off x="5513875" y="3814943"/>
            <a:ext cx="2400003" cy="864004"/>
          </a:xfrm>
          <a:prstGeom prst="chevron">
            <a:avLst>
              <a:gd name="adj" fmla="val 50000"/>
            </a:avLst>
          </a:prstGeom>
          <a:solidFill>
            <a:srgbClr val="535353"/>
          </a:solidFill>
          <a:ln w="12700">
            <a:miter lim="400000"/>
          </a:ln>
        </p:spPr>
        <p:txBody>
          <a:bodyPr lIns="45718" tIns="45718" rIns="45718" bIns="45718" anchor="ctr"/>
          <a:lstStyle/>
          <a:p>
            <a:pPr algn="ctr" defTabSz="474121">
              <a:lnSpc>
                <a:spcPct val="90000"/>
              </a:lnSpc>
              <a:spcBef>
                <a:spcPts val="700"/>
              </a:spcBef>
              <a:defRPr>
                <a:solidFill>
                  <a:srgbClr val="FFFFFF"/>
                </a:solidFill>
              </a:defRPr>
            </a:pPr>
            <a:endParaRPr/>
          </a:p>
        </p:txBody>
      </p:sp>
      <p:sp>
        <p:nvSpPr>
          <p:cNvPr id="287" name="Selezione referenze e contrattazione con fornitori"/>
          <p:cNvSpPr txBox="1"/>
          <p:nvPr/>
        </p:nvSpPr>
        <p:spPr>
          <a:xfrm>
            <a:off x="5945874" y="3786316"/>
            <a:ext cx="1536003" cy="921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224" tIns="14224" rIns="14224" bIns="14224" anchor="ctr">
            <a:spAutoFit/>
          </a:bodyPr>
          <a:lstStyle>
            <a:lvl1pPr algn="ctr" defTabSz="474121">
              <a:lnSpc>
                <a:spcPct val="90000"/>
              </a:lnSpc>
              <a:spcBef>
                <a:spcPts val="600"/>
              </a:spcBef>
              <a:defRPr sz="1600">
                <a:solidFill>
                  <a:srgbClr val="FFFFFF"/>
                </a:solidFill>
                <a:latin typeface="+mj-lt"/>
                <a:ea typeface="+mj-ea"/>
                <a:cs typeface="+mj-cs"/>
                <a:sym typeface="Helvetica"/>
              </a:defRPr>
            </a:lvl1pPr>
          </a:lstStyle>
          <a:p>
            <a:r>
              <a:t>Selezione referenze e contrattazione con fornitori</a:t>
            </a:r>
          </a:p>
        </p:txBody>
      </p:sp>
      <p:sp>
        <p:nvSpPr>
          <p:cNvPr id="288" name="Parentesi uncinate"/>
          <p:cNvSpPr/>
          <p:nvPr/>
        </p:nvSpPr>
        <p:spPr>
          <a:xfrm>
            <a:off x="9543936" y="3814943"/>
            <a:ext cx="2400003" cy="864003"/>
          </a:xfrm>
          <a:prstGeom prst="chevron">
            <a:avLst>
              <a:gd name="adj" fmla="val 50000"/>
            </a:avLst>
          </a:prstGeom>
          <a:solidFill>
            <a:srgbClr val="535353"/>
          </a:solidFill>
          <a:ln w="12700">
            <a:miter lim="400000"/>
          </a:ln>
        </p:spPr>
        <p:txBody>
          <a:bodyPr lIns="45718" tIns="45718" rIns="45718" bIns="45718" anchor="ctr"/>
          <a:lstStyle/>
          <a:p>
            <a:pPr algn="ctr" defTabSz="474121">
              <a:lnSpc>
                <a:spcPct val="90000"/>
              </a:lnSpc>
              <a:spcBef>
                <a:spcPts val="700"/>
              </a:spcBef>
              <a:defRPr>
                <a:solidFill>
                  <a:srgbClr val="FFFFFF"/>
                </a:solidFill>
              </a:defRPr>
            </a:pPr>
            <a:endParaRPr/>
          </a:p>
        </p:txBody>
      </p:sp>
      <p:sp>
        <p:nvSpPr>
          <p:cNvPr id="289" name="Ideazione  volantino"/>
          <p:cNvSpPr txBox="1"/>
          <p:nvPr/>
        </p:nvSpPr>
        <p:spPr>
          <a:xfrm>
            <a:off x="9975935" y="4003486"/>
            <a:ext cx="1536003" cy="486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224" tIns="14224" rIns="14224" bIns="14224" anchor="ctr">
            <a:spAutoFit/>
          </a:bodyPr>
          <a:lstStyle>
            <a:lvl1pPr algn="ctr" defTabSz="474121">
              <a:lnSpc>
                <a:spcPct val="90000"/>
              </a:lnSpc>
              <a:spcBef>
                <a:spcPts val="600"/>
              </a:spcBef>
              <a:defRPr sz="1600">
                <a:solidFill>
                  <a:srgbClr val="FFFFFF"/>
                </a:solidFill>
                <a:latin typeface="+mj-lt"/>
                <a:ea typeface="+mj-ea"/>
                <a:cs typeface="+mj-cs"/>
                <a:sym typeface="Helvetica"/>
              </a:defRPr>
            </a:lvl1pPr>
          </a:lstStyle>
          <a:p>
            <a:r>
              <a:t>Ideazione  volantino</a:t>
            </a:r>
          </a:p>
        </p:txBody>
      </p:sp>
      <p:sp>
        <p:nvSpPr>
          <p:cNvPr id="290" name="Parentesi uncinate"/>
          <p:cNvSpPr/>
          <p:nvPr/>
        </p:nvSpPr>
        <p:spPr>
          <a:xfrm>
            <a:off x="3511803" y="5011672"/>
            <a:ext cx="2400003" cy="864003"/>
          </a:xfrm>
          <a:prstGeom prst="chevron">
            <a:avLst>
              <a:gd name="adj" fmla="val 50000"/>
            </a:avLst>
          </a:prstGeom>
          <a:solidFill>
            <a:srgbClr val="535353"/>
          </a:solidFill>
          <a:ln w="12700">
            <a:miter lim="400000"/>
          </a:ln>
        </p:spPr>
        <p:txBody>
          <a:bodyPr lIns="45718" tIns="45718" rIns="45718" bIns="45718" anchor="ctr"/>
          <a:lstStyle/>
          <a:p>
            <a:pPr algn="ctr" defTabSz="474121">
              <a:lnSpc>
                <a:spcPct val="90000"/>
              </a:lnSpc>
              <a:spcBef>
                <a:spcPts val="700"/>
              </a:spcBef>
              <a:defRPr>
                <a:solidFill>
                  <a:srgbClr val="FFFFFF"/>
                </a:solidFill>
              </a:defRPr>
            </a:pPr>
            <a:endParaRPr/>
          </a:p>
        </p:txBody>
      </p:sp>
      <p:sp>
        <p:nvSpPr>
          <p:cNvPr id="291" name="Invio ad Agenzia Pubblicitaria e Tipografia"/>
          <p:cNvSpPr txBox="1"/>
          <p:nvPr/>
        </p:nvSpPr>
        <p:spPr>
          <a:xfrm>
            <a:off x="3943802" y="5091629"/>
            <a:ext cx="1536003" cy="704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224" tIns="14224" rIns="14224" bIns="14224" anchor="ctr">
            <a:spAutoFit/>
          </a:bodyPr>
          <a:lstStyle>
            <a:lvl1pPr algn="ctr" defTabSz="474121">
              <a:lnSpc>
                <a:spcPct val="90000"/>
              </a:lnSpc>
              <a:spcBef>
                <a:spcPts val="600"/>
              </a:spcBef>
              <a:defRPr sz="1600">
                <a:solidFill>
                  <a:srgbClr val="FFFFFF"/>
                </a:solidFill>
                <a:latin typeface="+mj-lt"/>
                <a:ea typeface="+mj-ea"/>
                <a:cs typeface="+mj-cs"/>
                <a:sym typeface="Helvetica"/>
              </a:defRPr>
            </a:lvl1pPr>
          </a:lstStyle>
          <a:p>
            <a:r>
              <a:t>Invio ad Agenzia Pubblicitaria e Tipografia</a:t>
            </a:r>
          </a:p>
        </p:txBody>
      </p:sp>
      <p:sp>
        <p:nvSpPr>
          <p:cNvPr id="292" name="Parentesi uncinate"/>
          <p:cNvSpPr/>
          <p:nvPr/>
        </p:nvSpPr>
        <p:spPr>
          <a:xfrm>
            <a:off x="5533911" y="5011672"/>
            <a:ext cx="2400003" cy="864003"/>
          </a:xfrm>
          <a:prstGeom prst="chevron">
            <a:avLst>
              <a:gd name="adj" fmla="val 50000"/>
            </a:avLst>
          </a:prstGeom>
          <a:solidFill>
            <a:srgbClr val="EFC442"/>
          </a:solidFill>
          <a:ln w="12700">
            <a:miter lim="400000"/>
          </a:ln>
        </p:spPr>
        <p:txBody>
          <a:bodyPr lIns="45718" tIns="45718" rIns="45718" bIns="45718" anchor="ctr"/>
          <a:lstStyle/>
          <a:p>
            <a:pPr algn="ctr" defTabSz="474121">
              <a:lnSpc>
                <a:spcPct val="90000"/>
              </a:lnSpc>
              <a:spcBef>
                <a:spcPts val="700"/>
              </a:spcBef>
              <a:defRPr>
                <a:solidFill>
                  <a:srgbClr val="FFFFFF"/>
                </a:solidFill>
              </a:defRPr>
            </a:pPr>
            <a:endParaRPr/>
          </a:p>
        </p:txBody>
      </p:sp>
      <p:sp>
        <p:nvSpPr>
          <p:cNvPr id="293" name="Raccolta ordini promozionali"/>
          <p:cNvSpPr txBox="1"/>
          <p:nvPr/>
        </p:nvSpPr>
        <p:spPr>
          <a:xfrm>
            <a:off x="5965910" y="5215270"/>
            <a:ext cx="1536003" cy="4568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224" tIns="14224" rIns="14224" bIns="14224" anchor="ctr">
            <a:spAutoFit/>
          </a:bodyPr>
          <a:lstStyle>
            <a:lvl1pPr algn="ctr" defTabSz="474121">
              <a:lnSpc>
                <a:spcPct val="90000"/>
              </a:lnSpc>
              <a:spcBef>
                <a:spcPts val="600"/>
              </a:spcBef>
              <a:defRPr sz="1600">
                <a:latin typeface="Arial"/>
                <a:ea typeface="Arial"/>
                <a:cs typeface="Arial"/>
                <a:sym typeface="Arial"/>
              </a:defRPr>
            </a:lvl1pPr>
          </a:lstStyle>
          <a:p>
            <a:r>
              <a:t>Raccolta ordini promozionali</a:t>
            </a:r>
          </a:p>
        </p:txBody>
      </p:sp>
      <p:sp>
        <p:nvSpPr>
          <p:cNvPr id="294" name="Parentesi uncinate"/>
          <p:cNvSpPr/>
          <p:nvPr/>
        </p:nvSpPr>
        <p:spPr>
          <a:xfrm>
            <a:off x="7546575" y="5011672"/>
            <a:ext cx="2400002" cy="864004"/>
          </a:xfrm>
          <a:prstGeom prst="chevron">
            <a:avLst>
              <a:gd name="adj" fmla="val 50000"/>
            </a:avLst>
          </a:prstGeom>
          <a:solidFill>
            <a:srgbClr val="535353"/>
          </a:solidFill>
          <a:ln w="12700">
            <a:miter lim="400000"/>
          </a:ln>
        </p:spPr>
        <p:txBody>
          <a:bodyPr lIns="45718" tIns="45718" rIns="45718" bIns="45718" anchor="ctr"/>
          <a:lstStyle/>
          <a:p>
            <a:pPr algn="ctr" defTabSz="474121">
              <a:lnSpc>
                <a:spcPct val="90000"/>
              </a:lnSpc>
              <a:spcBef>
                <a:spcPts val="700"/>
              </a:spcBef>
              <a:defRPr>
                <a:solidFill>
                  <a:srgbClr val="FFFFFF"/>
                </a:solidFill>
              </a:defRPr>
            </a:pPr>
            <a:endParaRPr/>
          </a:p>
        </p:txBody>
      </p:sp>
      <p:sp>
        <p:nvSpPr>
          <p:cNvPr id="295" name="Invio promo in cassa e formazione venditori"/>
          <p:cNvSpPr txBox="1"/>
          <p:nvPr/>
        </p:nvSpPr>
        <p:spPr>
          <a:xfrm>
            <a:off x="7973720" y="4983044"/>
            <a:ext cx="1536003" cy="921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224" tIns="14224" rIns="14224" bIns="14224" anchor="ctr">
            <a:spAutoFit/>
          </a:bodyPr>
          <a:lstStyle>
            <a:lvl1pPr algn="ctr" defTabSz="474121">
              <a:lnSpc>
                <a:spcPct val="90000"/>
              </a:lnSpc>
              <a:spcBef>
                <a:spcPts val="600"/>
              </a:spcBef>
              <a:defRPr sz="1600">
                <a:solidFill>
                  <a:srgbClr val="FFFFFF"/>
                </a:solidFill>
                <a:latin typeface="+mj-lt"/>
                <a:ea typeface="+mj-ea"/>
                <a:cs typeface="+mj-cs"/>
                <a:sym typeface="Helvetica"/>
              </a:defRPr>
            </a:lvl1pPr>
          </a:lstStyle>
          <a:p>
            <a:r>
              <a:t>Invio promo in cassa e formazione venditori</a:t>
            </a:r>
          </a:p>
        </p:txBody>
      </p:sp>
      <p:sp>
        <p:nvSpPr>
          <p:cNvPr id="296" name="Parentesi uncinate"/>
          <p:cNvSpPr/>
          <p:nvPr/>
        </p:nvSpPr>
        <p:spPr>
          <a:xfrm>
            <a:off x="1492919" y="5011672"/>
            <a:ext cx="2400003" cy="864003"/>
          </a:xfrm>
          <a:prstGeom prst="chevron">
            <a:avLst>
              <a:gd name="adj" fmla="val 50000"/>
            </a:avLst>
          </a:prstGeom>
          <a:solidFill>
            <a:srgbClr val="EFC442"/>
          </a:solidFill>
          <a:ln w="12700">
            <a:miter lim="400000"/>
          </a:ln>
        </p:spPr>
        <p:txBody>
          <a:bodyPr lIns="45718" tIns="45718" rIns="45718" bIns="45718" anchor="ctr"/>
          <a:lstStyle/>
          <a:p>
            <a:pPr algn="ctr" defTabSz="474121">
              <a:lnSpc>
                <a:spcPct val="90000"/>
              </a:lnSpc>
              <a:spcBef>
                <a:spcPts val="700"/>
              </a:spcBef>
              <a:defRPr>
                <a:solidFill>
                  <a:srgbClr val="FFFFFF"/>
                </a:solidFill>
              </a:defRPr>
            </a:pPr>
            <a:endParaRPr/>
          </a:p>
        </p:txBody>
      </p:sp>
      <p:sp>
        <p:nvSpPr>
          <p:cNvPr id="297" name="Validazione volantino"/>
          <p:cNvSpPr txBox="1"/>
          <p:nvPr/>
        </p:nvSpPr>
        <p:spPr>
          <a:xfrm>
            <a:off x="1924918" y="5215270"/>
            <a:ext cx="1536003" cy="4568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224" tIns="14224" rIns="14224" bIns="14224" anchor="ctr">
            <a:spAutoFit/>
          </a:bodyPr>
          <a:lstStyle>
            <a:lvl1pPr algn="ctr" defTabSz="474121">
              <a:lnSpc>
                <a:spcPct val="90000"/>
              </a:lnSpc>
              <a:spcBef>
                <a:spcPts val="600"/>
              </a:spcBef>
              <a:defRPr sz="1600">
                <a:latin typeface="Arial"/>
                <a:ea typeface="Arial"/>
                <a:cs typeface="Arial"/>
                <a:sym typeface="Arial"/>
              </a:defRPr>
            </a:lvl1pPr>
          </a:lstStyle>
          <a:p>
            <a:r>
              <a:t>Validazione volantino</a:t>
            </a:r>
          </a:p>
        </p:txBody>
      </p:sp>
      <p:sp>
        <p:nvSpPr>
          <p:cNvPr id="298" name="Parentesi uncinate"/>
          <p:cNvSpPr/>
          <p:nvPr/>
        </p:nvSpPr>
        <p:spPr>
          <a:xfrm>
            <a:off x="1456314" y="3814943"/>
            <a:ext cx="2400003" cy="864003"/>
          </a:xfrm>
          <a:prstGeom prst="chevron">
            <a:avLst>
              <a:gd name="adj" fmla="val 50000"/>
            </a:avLst>
          </a:prstGeom>
          <a:solidFill>
            <a:srgbClr val="535353"/>
          </a:solidFill>
          <a:ln w="12700">
            <a:miter lim="400000"/>
          </a:ln>
        </p:spPr>
        <p:txBody>
          <a:bodyPr lIns="45718" tIns="45718" rIns="45718" bIns="45718" anchor="ctr"/>
          <a:lstStyle/>
          <a:p>
            <a:pPr algn="ctr" defTabSz="474121">
              <a:lnSpc>
                <a:spcPct val="90000"/>
              </a:lnSpc>
              <a:spcBef>
                <a:spcPts val="700"/>
              </a:spcBef>
              <a:defRPr>
                <a:solidFill>
                  <a:srgbClr val="FFFFFF"/>
                </a:solidFill>
              </a:defRPr>
            </a:pPr>
            <a:endParaRPr/>
          </a:p>
        </p:txBody>
      </p:sp>
      <p:sp>
        <p:nvSpPr>
          <p:cNvPr id="299" name="Definizione obiettivi strategici"/>
          <p:cNvSpPr txBox="1"/>
          <p:nvPr/>
        </p:nvSpPr>
        <p:spPr>
          <a:xfrm>
            <a:off x="1888314" y="3894900"/>
            <a:ext cx="1536003" cy="704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224" tIns="14224" rIns="14224" bIns="14224" anchor="ctr">
            <a:spAutoFit/>
          </a:bodyPr>
          <a:lstStyle>
            <a:lvl1pPr algn="ctr" defTabSz="474121">
              <a:lnSpc>
                <a:spcPct val="90000"/>
              </a:lnSpc>
              <a:spcBef>
                <a:spcPts val="600"/>
              </a:spcBef>
              <a:defRPr sz="1600">
                <a:solidFill>
                  <a:srgbClr val="FFFFFF"/>
                </a:solidFill>
                <a:latin typeface="+mj-lt"/>
                <a:ea typeface="+mj-ea"/>
                <a:cs typeface="+mj-cs"/>
                <a:sym typeface="Helvetica"/>
              </a:defRPr>
            </a:lvl1pPr>
          </a:lstStyle>
          <a:p>
            <a:r>
              <a:t>Definizione obiettivi strategici</a:t>
            </a:r>
          </a:p>
        </p:txBody>
      </p:sp>
      <p:sp>
        <p:nvSpPr>
          <p:cNvPr id="300" name="CasellaDiTesto 16"/>
          <p:cNvSpPr txBox="1"/>
          <p:nvPr/>
        </p:nvSpPr>
        <p:spPr>
          <a:xfrm rot="16200000">
            <a:off x="-187510" y="4659890"/>
            <a:ext cx="2736003" cy="370839"/>
          </a:xfrm>
          <a:prstGeom prst="rect">
            <a:avLst/>
          </a:prstGeom>
          <a:solidFill>
            <a:srgbClr val="53535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b="1">
                <a:solidFill>
                  <a:srgbClr val="FFFFFF"/>
                </a:solidFill>
                <a:latin typeface="+mj-lt"/>
                <a:ea typeface="+mj-ea"/>
                <a:cs typeface="+mj-cs"/>
                <a:sym typeface="Helvetica"/>
              </a:defRPr>
            </a:lvl1pPr>
          </a:lstStyle>
          <a:p>
            <a:r>
              <a:rPr dirty="0" err="1"/>
              <a:t>Funzion</a:t>
            </a:r>
            <a:r>
              <a:rPr lang="it-IT" dirty="0"/>
              <a:t>i </a:t>
            </a:r>
            <a:r>
              <a:rPr dirty="0" err="1"/>
              <a:t>aziendali</a:t>
            </a:r>
            <a:endParaRPr dirty="0"/>
          </a:p>
        </p:txBody>
      </p:sp>
      <p:sp>
        <p:nvSpPr>
          <p:cNvPr id="301" name="CasellaDiTesto 11"/>
          <p:cNvSpPr txBox="1"/>
          <p:nvPr/>
        </p:nvSpPr>
        <p:spPr>
          <a:xfrm rot="16200000">
            <a:off x="227152" y="2182089"/>
            <a:ext cx="1909462" cy="370839"/>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b="1">
                <a:solidFill>
                  <a:srgbClr val="FFFFFF"/>
                </a:solidFill>
                <a:latin typeface="+mj-lt"/>
                <a:ea typeface="+mj-ea"/>
                <a:cs typeface="+mj-cs"/>
                <a:sym typeface="Helvetica"/>
              </a:defRPr>
            </a:lvl1pPr>
          </a:lstStyle>
          <a:p>
            <a:r>
              <a:t>Attori</a:t>
            </a:r>
          </a:p>
        </p:txBody>
      </p:sp>
      <p:sp>
        <p:nvSpPr>
          <p:cNvPr id="302" name="Parentesi uncinate"/>
          <p:cNvSpPr/>
          <p:nvPr/>
        </p:nvSpPr>
        <p:spPr>
          <a:xfrm>
            <a:off x="7528904" y="3814943"/>
            <a:ext cx="2400002" cy="864004"/>
          </a:xfrm>
          <a:prstGeom prst="chevron">
            <a:avLst>
              <a:gd name="adj" fmla="val 50000"/>
            </a:avLst>
          </a:prstGeom>
          <a:solidFill>
            <a:srgbClr val="EFC442"/>
          </a:solidFill>
          <a:ln w="12700">
            <a:miter lim="400000"/>
          </a:ln>
        </p:spPr>
        <p:txBody>
          <a:bodyPr lIns="45718" tIns="45718" rIns="45718" bIns="45718" anchor="ctr"/>
          <a:lstStyle/>
          <a:p>
            <a:pPr algn="ctr" defTabSz="474121">
              <a:lnSpc>
                <a:spcPct val="90000"/>
              </a:lnSpc>
              <a:spcBef>
                <a:spcPts val="700"/>
              </a:spcBef>
              <a:defRPr>
                <a:solidFill>
                  <a:srgbClr val="FFFFFF"/>
                </a:solidFill>
              </a:defRPr>
            </a:pPr>
            <a:endParaRPr/>
          </a:p>
        </p:txBody>
      </p:sp>
      <p:sp>
        <p:nvSpPr>
          <p:cNvPr id="303" name="Definizioni pricing e meccaniche promozionali"/>
          <p:cNvSpPr txBox="1"/>
          <p:nvPr/>
        </p:nvSpPr>
        <p:spPr>
          <a:xfrm>
            <a:off x="7960903" y="3812136"/>
            <a:ext cx="1536003" cy="8696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224" tIns="14224" rIns="14224" bIns="14224" anchor="ctr">
            <a:spAutoFit/>
          </a:bodyPr>
          <a:lstStyle>
            <a:lvl1pPr algn="ctr" defTabSz="474121">
              <a:lnSpc>
                <a:spcPct val="90000"/>
              </a:lnSpc>
              <a:spcBef>
                <a:spcPts val="600"/>
              </a:spcBef>
              <a:defRPr sz="1600">
                <a:latin typeface="Arial"/>
                <a:ea typeface="Arial"/>
                <a:cs typeface="Arial"/>
                <a:sym typeface="Arial"/>
              </a:defRPr>
            </a:lvl1pPr>
          </a:lstStyle>
          <a:p>
            <a:r>
              <a:t>Definizioni pricing e meccaniche promozionali</a:t>
            </a:r>
          </a:p>
        </p:txBody>
      </p:sp>
      <p:sp>
        <p:nvSpPr>
          <p:cNvPr id="304" name="CasellaDiTesto 11"/>
          <p:cNvSpPr txBox="1"/>
          <p:nvPr/>
        </p:nvSpPr>
        <p:spPr>
          <a:xfrm>
            <a:off x="1657327" y="1604797"/>
            <a:ext cx="10007294" cy="65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solidFill>
                  <a:srgbClr val="FFFFFF"/>
                </a:solidFill>
                <a:latin typeface="+mj-lt"/>
                <a:ea typeface="+mj-ea"/>
                <a:cs typeface="+mj-cs"/>
                <a:sym typeface="Helvetica"/>
              </a:defRPr>
            </a:lvl1pPr>
          </a:lstStyle>
          <a:p>
            <a:r>
              <a:t>Direzione Commerciale - Direzione Marketing - Category - Marketing - Segreteria Commerciale                      Agenzia Grafica – Tipografia – Logistica – Fornitori - Distributori – Risorse umane punto vendita</a:t>
            </a:r>
          </a:p>
        </p:txBody>
      </p:sp>
      <p:sp>
        <p:nvSpPr>
          <p:cNvPr id="305" name="Connettore 1 21"/>
          <p:cNvSpPr/>
          <p:nvPr/>
        </p:nvSpPr>
        <p:spPr>
          <a:xfrm flipH="1">
            <a:off x="3023658" y="2498288"/>
            <a:ext cx="1" cy="1109229"/>
          </a:xfrm>
          <a:prstGeom prst="line">
            <a:avLst/>
          </a:prstGeom>
          <a:ln w="76200">
            <a:solidFill>
              <a:srgbClr val="808080"/>
            </a:solidFill>
            <a:miter/>
            <a:tailEnd type="triangle"/>
          </a:ln>
        </p:spPr>
        <p:txBody>
          <a:bodyPr lIns="45718" tIns="45718" rIns="45718" bIns="45718"/>
          <a:lstStyle/>
          <a:p>
            <a:pPr algn="ctr">
              <a:defRPr>
                <a:solidFill>
                  <a:srgbClr val="FFFFFF"/>
                </a:solidFill>
              </a:defRPr>
            </a:pPr>
            <a:endParaRPr/>
          </a:p>
        </p:txBody>
      </p:sp>
      <p:sp>
        <p:nvSpPr>
          <p:cNvPr id="306" name="Connettore 1 22"/>
          <p:cNvSpPr/>
          <p:nvPr/>
        </p:nvSpPr>
        <p:spPr>
          <a:xfrm>
            <a:off x="6576052" y="2525039"/>
            <a:ext cx="1" cy="1109229"/>
          </a:xfrm>
          <a:prstGeom prst="line">
            <a:avLst/>
          </a:prstGeom>
          <a:ln w="76200">
            <a:solidFill>
              <a:srgbClr val="808080"/>
            </a:solidFill>
            <a:miter/>
            <a:tailEnd type="triangle"/>
          </a:ln>
        </p:spPr>
        <p:txBody>
          <a:bodyPr lIns="45718" tIns="45718" rIns="45718" bIns="45718"/>
          <a:lstStyle/>
          <a:p>
            <a:pPr algn="ctr">
              <a:defRPr>
                <a:solidFill>
                  <a:srgbClr val="FFFFFF"/>
                </a:solidFill>
              </a:defRPr>
            </a:pPr>
            <a:endParaRPr/>
          </a:p>
        </p:txBody>
      </p:sp>
      <p:sp>
        <p:nvSpPr>
          <p:cNvPr id="307" name="Connettore 1 23"/>
          <p:cNvSpPr/>
          <p:nvPr/>
        </p:nvSpPr>
        <p:spPr>
          <a:xfrm>
            <a:off x="10503854" y="2525039"/>
            <a:ext cx="1" cy="1109229"/>
          </a:xfrm>
          <a:prstGeom prst="line">
            <a:avLst/>
          </a:prstGeom>
          <a:ln w="76200">
            <a:solidFill>
              <a:srgbClr val="808080"/>
            </a:solidFill>
            <a:miter/>
            <a:tailEnd type="triangle"/>
          </a:ln>
        </p:spPr>
        <p:txBody>
          <a:bodyPr lIns="45718" tIns="45718" rIns="45718" bIns="45718"/>
          <a:lstStyle/>
          <a:p>
            <a:pPr algn="ctr">
              <a:defRPr>
                <a:solidFill>
                  <a:srgbClr val="FFFFFF"/>
                </a:solidFill>
              </a:defRPr>
            </a:pPr>
            <a:endParaRPr/>
          </a:p>
        </p:txBody>
      </p:sp>
      <p:sp>
        <p:nvSpPr>
          <p:cNvPr id="308" name="Segnaposto contenuto 2"/>
          <p:cNvSpPr txBox="1"/>
          <p:nvPr/>
        </p:nvSpPr>
        <p:spPr>
          <a:xfrm>
            <a:off x="267772" y="192717"/>
            <a:ext cx="11739583" cy="7719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60" tIns="60960" rIns="60960" bIns="60960">
            <a:normAutofit/>
          </a:bodyPr>
          <a:lstStyle>
            <a:lvl1pPr algn="ctr">
              <a:spcBef>
                <a:spcPts val="900"/>
              </a:spcBef>
              <a:defRPr sz="3000" b="1" cap="small">
                <a:solidFill>
                  <a:srgbClr val="D9222A"/>
                </a:solidFill>
                <a:latin typeface="+mj-lt"/>
                <a:ea typeface="+mj-ea"/>
                <a:cs typeface="+mj-cs"/>
                <a:sym typeface="Helvetica"/>
              </a:defRPr>
            </a:lvl1pPr>
          </a:lstStyle>
          <a:p>
            <a:r>
              <a:t>PROCESSO PROMOZIONALE E COSTI COLLEGATI</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12"/>
          <p:cNvSpPr/>
          <p:nvPr/>
        </p:nvSpPr>
        <p:spPr>
          <a:xfrm>
            <a:off x="-51480" y="-86522"/>
            <a:ext cx="4680698"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311" name="Titolo 1"/>
          <p:cNvSpPr txBox="1">
            <a:spLocks noGrp="1"/>
          </p:cNvSpPr>
          <p:nvPr>
            <p:ph type="title"/>
          </p:nvPr>
        </p:nvSpPr>
        <p:spPr>
          <a:xfrm>
            <a:off x="643465" y="643466"/>
            <a:ext cx="3363978" cy="1846621"/>
          </a:xfrm>
          <a:prstGeom prst="rect">
            <a:avLst/>
          </a:prstGeom>
        </p:spPr>
        <p:txBody>
          <a:bodyPr/>
          <a:lstStyle/>
          <a:p>
            <a:pPr algn="ctr">
              <a:lnSpc>
                <a:spcPct val="100000"/>
              </a:lnSpc>
              <a:defRPr sz="2000" b="1">
                <a:solidFill>
                  <a:srgbClr val="F9C623"/>
                </a:solidFill>
                <a:latin typeface="+mj-lt"/>
                <a:ea typeface="+mj-ea"/>
                <a:cs typeface="+mj-cs"/>
                <a:sym typeface="Helvetica"/>
              </a:defRPr>
            </a:pPr>
            <a:r>
              <a:t>Costi della realizzazione </a:t>
            </a:r>
          </a:p>
          <a:p>
            <a:pPr algn="ctr">
              <a:lnSpc>
                <a:spcPct val="100000"/>
              </a:lnSpc>
              <a:defRPr sz="2000" b="1">
                <a:solidFill>
                  <a:srgbClr val="F9C623"/>
                </a:solidFill>
                <a:latin typeface="+mj-lt"/>
                <a:ea typeface="+mj-ea"/>
                <a:cs typeface="+mj-cs"/>
                <a:sym typeface="Helvetica"/>
              </a:defRPr>
            </a:pPr>
            <a:r>
              <a:t>di un volantino</a:t>
            </a:r>
          </a:p>
        </p:txBody>
      </p:sp>
      <p:sp>
        <p:nvSpPr>
          <p:cNvPr id="312" name="Segnaposto contenuto 2"/>
          <p:cNvSpPr txBox="1">
            <a:spLocks noGrp="1"/>
          </p:cNvSpPr>
          <p:nvPr>
            <p:ph type="body" sz="quarter" idx="1"/>
          </p:nvPr>
        </p:nvSpPr>
        <p:spPr>
          <a:xfrm>
            <a:off x="643466" y="2638044"/>
            <a:ext cx="3363978" cy="3415622"/>
          </a:xfrm>
          <a:prstGeom prst="rect">
            <a:avLst/>
          </a:prstGeom>
        </p:spPr>
        <p:txBody>
          <a:bodyPr/>
          <a:lstStyle/>
          <a:p>
            <a:pPr marL="0" indent="0" defTabSz="886968">
              <a:lnSpc>
                <a:spcPct val="100000"/>
              </a:lnSpc>
              <a:spcBef>
                <a:spcPts val="0"/>
              </a:spcBef>
              <a:buSzTx/>
              <a:buFontTx/>
              <a:buNone/>
              <a:defRPr sz="1940">
                <a:solidFill>
                  <a:srgbClr val="FFFFFF"/>
                </a:solidFill>
                <a:latin typeface="+mj-lt"/>
                <a:ea typeface="+mj-ea"/>
                <a:cs typeface="+mj-cs"/>
                <a:sym typeface="Helvetica"/>
              </a:defRPr>
            </a:pPr>
            <a:r>
              <a:t>• </a:t>
            </a:r>
            <a:r>
              <a:rPr b="1"/>
              <a:t>20% - 25%</a:t>
            </a:r>
          </a:p>
          <a:p>
            <a:pPr marL="0" indent="0" defTabSz="886968">
              <a:lnSpc>
                <a:spcPct val="100000"/>
              </a:lnSpc>
              <a:spcBef>
                <a:spcPts val="0"/>
              </a:spcBef>
              <a:buSzTx/>
              <a:buFontTx/>
              <a:buNone/>
              <a:defRPr sz="1940">
                <a:solidFill>
                  <a:srgbClr val="FFFFFF"/>
                </a:solidFill>
                <a:latin typeface="+mj-lt"/>
                <a:ea typeface="+mj-ea"/>
                <a:cs typeface="+mj-cs"/>
                <a:sym typeface="Helvetica"/>
              </a:defRPr>
            </a:pPr>
            <a:r>
              <a:t>Organizzazione, trattative, project management, creatività</a:t>
            </a:r>
          </a:p>
          <a:p>
            <a:pPr marL="0" indent="0" defTabSz="886968">
              <a:lnSpc>
                <a:spcPct val="100000"/>
              </a:lnSpc>
              <a:spcBef>
                <a:spcPts val="0"/>
              </a:spcBef>
              <a:buSzTx/>
              <a:buFontTx/>
              <a:buNone/>
              <a:defRPr sz="1940">
                <a:solidFill>
                  <a:srgbClr val="FFFFFF"/>
                </a:solidFill>
                <a:latin typeface="+mj-lt"/>
                <a:ea typeface="+mj-ea"/>
                <a:cs typeface="+mj-cs"/>
                <a:sym typeface="Helvetica"/>
              </a:defRPr>
            </a:pPr>
            <a:endParaRPr/>
          </a:p>
          <a:p>
            <a:pPr marL="0" indent="0" defTabSz="886968">
              <a:lnSpc>
                <a:spcPct val="100000"/>
              </a:lnSpc>
              <a:spcBef>
                <a:spcPts val="0"/>
              </a:spcBef>
              <a:buSzTx/>
              <a:buFontTx/>
              <a:buNone/>
              <a:defRPr sz="1940">
                <a:solidFill>
                  <a:srgbClr val="FFFFFF"/>
                </a:solidFill>
                <a:latin typeface="+mj-lt"/>
                <a:ea typeface="+mj-ea"/>
                <a:cs typeface="+mj-cs"/>
                <a:sym typeface="Helvetica"/>
              </a:defRPr>
            </a:pPr>
            <a:r>
              <a:t>• </a:t>
            </a:r>
            <a:r>
              <a:rPr b="1"/>
              <a:t>30% - 35%</a:t>
            </a:r>
          </a:p>
          <a:p>
            <a:pPr marL="0" indent="0" defTabSz="886968">
              <a:lnSpc>
                <a:spcPct val="100000"/>
              </a:lnSpc>
              <a:spcBef>
                <a:spcPts val="0"/>
              </a:spcBef>
              <a:buSzTx/>
              <a:buFontTx/>
              <a:buNone/>
              <a:defRPr sz="1940">
                <a:solidFill>
                  <a:srgbClr val="FFFFFF"/>
                </a:solidFill>
                <a:latin typeface="+mj-lt"/>
                <a:ea typeface="+mj-ea"/>
                <a:cs typeface="+mj-cs"/>
                <a:sym typeface="Helvetica"/>
              </a:defRPr>
            </a:pPr>
            <a:r>
              <a:t>Stampa (varia in base al tipo di carta scelta)</a:t>
            </a:r>
          </a:p>
          <a:p>
            <a:pPr marL="0" indent="0" defTabSz="886968">
              <a:lnSpc>
                <a:spcPct val="100000"/>
              </a:lnSpc>
              <a:spcBef>
                <a:spcPts val="0"/>
              </a:spcBef>
              <a:buSzTx/>
              <a:buFontTx/>
              <a:buNone/>
              <a:defRPr sz="1940">
                <a:solidFill>
                  <a:srgbClr val="FFFFFF"/>
                </a:solidFill>
                <a:latin typeface="+mj-lt"/>
                <a:ea typeface="+mj-ea"/>
                <a:cs typeface="+mj-cs"/>
                <a:sym typeface="Helvetica"/>
              </a:defRPr>
            </a:pPr>
            <a:endParaRPr/>
          </a:p>
          <a:p>
            <a:pPr marL="194510" indent="-194510" defTabSz="886968">
              <a:lnSpc>
                <a:spcPct val="100000"/>
              </a:lnSpc>
              <a:spcBef>
                <a:spcPts val="0"/>
              </a:spcBef>
              <a:buFontTx/>
              <a:defRPr sz="1940" b="1">
                <a:solidFill>
                  <a:srgbClr val="FFFFFF"/>
                </a:solidFill>
                <a:latin typeface="+mj-lt"/>
                <a:ea typeface="+mj-ea"/>
                <a:cs typeface="+mj-cs"/>
                <a:sym typeface="Helvetica"/>
              </a:defRPr>
            </a:pPr>
            <a:r>
              <a:t>40% - 50%</a:t>
            </a:r>
          </a:p>
          <a:p>
            <a:pPr marL="0" indent="0" defTabSz="886968">
              <a:lnSpc>
                <a:spcPct val="100000"/>
              </a:lnSpc>
              <a:spcBef>
                <a:spcPts val="0"/>
              </a:spcBef>
              <a:buSzTx/>
              <a:buFontTx/>
              <a:buNone/>
              <a:defRPr sz="1940">
                <a:solidFill>
                  <a:srgbClr val="FFFFFF"/>
                </a:solidFill>
                <a:latin typeface="+mj-lt"/>
                <a:ea typeface="+mj-ea"/>
                <a:cs typeface="+mj-cs"/>
                <a:sym typeface="Helvetica"/>
              </a:defRPr>
            </a:pPr>
            <a:r>
              <a:t>Distribuzione, logistica</a:t>
            </a:r>
          </a:p>
        </p:txBody>
      </p:sp>
      <p:graphicFrame>
        <p:nvGraphicFramePr>
          <p:cNvPr id="313" name="Inhaltsplatzhalter 8"/>
          <p:cNvGraphicFramePr/>
          <p:nvPr>
            <p:extLst>
              <p:ext uri="{D42A27DB-BD31-4B8C-83A1-F6EECF244321}">
                <p14:modId xmlns:p14="http://schemas.microsoft.com/office/powerpoint/2010/main" val="3052760018"/>
              </p:ext>
            </p:extLst>
          </p:nvPr>
        </p:nvGraphicFramePr>
        <p:xfrm>
          <a:off x="5430196" y="685677"/>
          <a:ext cx="6525002" cy="6525003"/>
        </p:xfrm>
        <a:graphic>
          <a:graphicData uri="http://schemas.openxmlformats.org/drawingml/2006/chart">
            <c:chart xmlns:c="http://schemas.openxmlformats.org/drawingml/2006/chart" xmlns:r="http://schemas.openxmlformats.org/officeDocument/2006/relationships" r:id="rId2"/>
          </a:graphicData>
        </a:graphic>
      </p:graphicFrame>
      <p:sp>
        <p:nvSpPr>
          <p:cNvPr id="314" name="Rectangle 2"/>
          <p:cNvSpPr txBox="1"/>
          <p:nvPr/>
        </p:nvSpPr>
        <p:spPr>
          <a:xfrm>
            <a:off x="4613340" y="359134"/>
            <a:ext cx="7585441" cy="699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lnSpcReduction="10000"/>
          </a:bodyPr>
          <a:lstStyle/>
          <a:p>
            <a:pPr algn="ctr" defTabSz="457200">
              <a:defRPr sz="2000" b="1" cap="all">
                <a:solidFill>
                  <a:srgbClr val="D00017"/>
                </a:solidFill>
                <a:latin typeface="+mj-lt"/>
                <a:ea typeface="+mj-ea"/>
                <a:cs typeface="+mj-cs"/>
                <a:sym typeface="Helvetica"/>
              </a:defRPr>
            </a:pPr>
            <a:r>
              <a:t>Distribuzione dei costi nella </a:t>
            </a:r>
          </a:p>
          <a:p>
            <a:pPr algn="ctr" defTabSz="457200">
              <a:defRPr sz="2000" b="1" cap="all">
                <a:solidFill>
                  <a:srgbClr val="D00017"/>
                </a:solidFill>
                <a:latin typeface="+mj-lt"/>
                <a:ea typeface="+mj-ea"/>
                <a:cs typeface="+mj-cs"/>
                <a:sym typeface="Helvetica"/>
              </a:defRPr>
            </a:pPr>
            <a:r>
              <a:t>gestione del volantino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p:cTn id="7" dur="500" fill="hold"/>
                                        <p:tgtEl>
                                          <p:spTgt spid="313"/>
                                        </p:tgtEl>
                                        <p:attrNameLst>
                                          <p:attrName>ppt_w</p:attrName>
                                        </p:attrNameLst>
                                      </p:cBhvr>
                                      <p:tavLst>
                                        <p:tav tm="0">
                                          <p:val>
                                            <p:fltVal val="0"/>
                                          </p:val>
                                        </p:tav>
                                        <p:tav tm="100000">
                                          <p:val>
                                            <p:strVal val="#ppt_w"/>
                                          </p:val>
                                        </p:tav>
                                      </p:tavLst>
                                    </p:anim>
                                    <p:anim calcmode="lin" valueType="num">
                                      <p:cBhvr>
                                        <p:cTn id="8" dur="500" fill="hold"/>
                                        <p:tgtEl>
                                          <p:spTgt spid="313"/>
                                        </p:tgtEl>
                                        <p:attrNameLst>
                                          <p:attrName>ppt_h</p:attrName>
                                        </p:attrNameLst>
                                      </p:cBhvr>
                                      <p:tavLst>
                                        <p:tav tm="0">
                                          <p:val>
                                            <p:fltVal val="0"/>
                                          </p:val>
                                        </p:tav>
                                        <p:tav tm="100000">
                                          <p:val>
                                            <p:strVal val="#ppt_h"/>
                                          </p:val>
                                        </p:tav>
                                      </p:tavLst>
                                    </p:anim>
                                    <p:animEffect transition="in" filter="fade">
                                      <p:cBhvr>
                                        <p:cTn id="9"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Rectangle 12"/>
          <p:cNvSpPr/>
          <p:nvPr/>
        </p:nvSpPr>
        <p:spPr>
          <a:xfrm>
            <a:off x="7629871" y="-86522"/>
            <a:ext cx="4681095"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317" name="Titolo 1"/>
          <p:cNvSpPr txBox="1">
            <a:spLocks noGrp="1"/>
          </p:cNvSpPr>
          <p:nvPr>
            <p:ph type="title"/>
          </p:nvPr>
        </p:nvSpPr>
        <p:spPr>
          <a:xfrm>
            <a:off x="8027235" y="2084123"/>
            <a:ext cx="3886367" cy="2689754"/>
          </a:xfrm>
          <a:prstGeom prst="rect">
            <a:avLst/>
          </a:prstGeom>
        </p:spPr>
        <p:txBody>
          <a:bodyPr anchor="t"/>
          <a:lstStyle/>
          <a:p>
            <a:pPr>
              <a:defRPr sz="2800">
                <a:solidFill>
                  <a:srgbClr val="FFFFFF"/>
                </a:solidFill>
              </a:defRPr>
            </a:pPr>
            <a:r>
              <a:rPr sz="2000">
                <a:latin typeface="+mj-lt"/>
                <a:ea typeface="+mj-ea"/>
                <a:cs typeface="+mj-cs"/>
                <a:sym typeface="Helvetica"/>
              </a:rPr>
              <a:t>In Italia vengono stampati oltre </a:t>
            </a:r>
            <a:r>
              <a:rPr sz="2000" b="1">
                <a:solidFill>
                  <a:srgbClr val="F9C623"/>
                </a:solidFill>
                <a:latin typeface="+mj-lt"/>
                <a:ea typeface="+mj-ea"/>
                <a:cs typeface="+mj-cs"/>
                <a:sym typeface="Helvetica"/>
              </a:rPr>
              <a:t>13 miliardi</a:t>
            </a:r>
            <a:r>
              <a:rPr sz="2000">
                <a:latin typeface="+mj-lt"/>
                <a:ea typeface="+mj-ea"/>
                <a:cs typeface="+mj-cs"/>
                <a:sym typeface="Helvetica"/>
              </a:rPr>
              <a:t> di volantini </a:t>
            </a:r>
          </a:p>
          <a:p>
            <a:pPr>
              <a:defRPr sz="2800">
                <a:solidFill>
                  <a:srgbClr val="FFFFFF"/>
                </a:solidFill>
              </a:defRPr>
            </a:pPr>
            <a:endParaRPr sz="2000">
              <a:latin typeface="+mj-lt"/>
              <a:ea typeface="+mj-ea"/>
              <a:cs typeface="+mj-cs"/>
              <a:sym typeface="Helvetica"/>
            </a:endParaRPr>
          </a:p>
          <a:p>
            <a:pPr>
              <a:defRPr sz="2800">
                <a:solidFill>
                  <a:srgbClr val="FFFFFF"/>
                </a:solidFill>
              </a:defRPr>
            </a:pPr>
            <a:r>
              <a:rPr sz="1400"/>
              <a:t>Fonte Nielsen</a:t>
            </a:r>
            <a:br>
              <a:rPr sz="1400"/>
            </a:br>
            <a:endParaRPr sz="1400"/>
          </a:p>
          <a:p>
            <a:pPr>
              <a:defRPr sz="2800">
                <a:solidFill>
                  <a:srgbClr val="FFFFFF"/>
                </a:solidFill>
              </a:defRPr>
            </a:pPr>
            <a:endParaRPr sz="1400"/>
          </a:p>
          <a:p>
            <a:pPr>
              <a:defRPr sz="2800">
                <a:solidFill>
                  <a:srgbClr val="FFFFFF"/>
                </a:solidFill>
              </a:defRPr>
            </a:pPr>
            <a:r>
              <a:rPr sz="2000">
                <a:latin typeface="+mj-lt"/>
                <a:ea typeface="+mj-ea"/>
                <a:cs typeface="+mj-cs"/>
                <a:sym typeface="Helvetica"/>
              </a:rPr>
              <a:t>Il valore della stampa e della distribuzione è di oltre </a:t>
            </a:r>
            <a:r>
              <a:rPr sz="2000" b="1">
                <a:solidFill>
                  <a:srgbClr val="F9C623"/>
                </a:solidFill>
                <a:latin typeface="+mj-lt"/>
                <a:ea typeface="+mj-ea"/>
                <a:cs typeface="+mj-cs"/>
                <a:sym typeface="Helvetica"/>
              </a:rPr>
              <a:t>1 miliardo di Euro</a:t>
            </a:r>
            <a:r>
              <a:rPr sz="2000">
                <a:latin typeface="+mj-lt"/>
                <a:ea typeface="+mj-ea"/>
                <a:cs typeface="+mj-cs"/>
                <a:sym typeface="Helvetica"/>
              </a:rPr>
              <a:t> </a:t>
            </a:r>
          </a:p>
        </p:txBody>
      </p:sp>
      <p:pic>
        <p:nvPicPr>
          <p:cNvPr id="318" name="Numeri RC.jpg" descr="Numeri RC.jpg"/>
          <p:cNvPicPr>
            <a:picLocks noChangeAspect="1"/>
          </p:cNvPicPr>
          <p:nvPr/>
        </p:nvPicPr>
        <p:blipFill>
          <a:blip r:embed="rId2">
            <a:extLst/>
          </a:blip>
          <a:stretch>
            <a:fillRect/>
          </a:stretch>
        </p:blipFill>
        <p:spPr>
          <a:xfrm>
            <a:off x="-216251" y="-86522"/>
            <a:ext cx="7846122" cy="1109846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egnaposto contenuto 2"/>
          <p:cNvSpPr txBox="1">
            <a:spLocks noGrp="1"/>
          </p:cNvSpPr>
          <p:nvPr>
            <p:ph type="body" sz="quarter" idx="1"/>
          </p:nvPr>
        </p:nvSpPr>
        <p:spPr>
          <a:xfrm>
            <a:off x="418253" y="1704968"/>
            <a:ext cx="5120116" cy="1065226"/>
          </a:xfrm>
          <a:prstGeom prst="rect">
            <a:avLst/>
          </a:prstGeom>
        </p:spPr>
        <p:txBody>
          <a:bodyPr/>
          <a:lstStyle/>
          <a:p>
            <a:pPr marL="0" indent="0" defTabSz="886967">
              <a:lnSpc>
                <a:spcPct val="100000"/>
              </a:lnSpc>
              <a:spcBef>
                <a:spcPts val="0"/>
              </a:spcBef>
              <a:buSzTx/>
              <a:buFontTx/>
              <a:buNone/>
              <a:defRPr sz="1900">
                <a:latin typeface="+mj-lt"/>
                <a:ea typeface="+mj-ea"/>
                <a:cs typeface="+mj-cs"/>
                <a:sym typeface="Helvetica"/>
              </a:defRPr>
            </a:pPr>
            <a:r>
              <a:rPr dirty="0" err="1"/>
              <a:t>Molti</a:t>
            </a:r>
            <a:r>
              <a:rPr dirty="0"/>
              <a:t> di </a:t>
            </a:r>
            <a:r>
              <a:rPr dirty="0" err="1"/>
              <a:t>voi</a:t>
            </a:r>
            <a:r>
              <a:rPr dirty="0"/>
              <a:t> </a:t>
            </a:r>
            <a:r>
              <a:rPr dirty="0" err="1"/>
              <a:t>avranno</a:t>
            </a:r>
            <a:r>
              <a:rPr dirty="0"/>
              <a:t> </a:t>
            </a:r>
            <a:r>
              <a:rPr dirty="0" err="1"/>
              <a:t>visto</a:t>
            </a:r>
            <a:r>
              <a:rPr dirty="0"/>
              <a:t> «</a:t>
            </a:r>
            <a:r>
              <a:rPr dirty="0" err="1"/>
              <a:t>Scripta</a:t>
            </a:r>
            <a:r>
              <a:rPr dirty="0"/>
              <a:t> Volant» </a:t>
            </a:r>
            <a:r>
              <a:rPr dirty="0" err="1"/>
              <a:t>il</a:t>
            </a:r>
            <a:r>
              <a:rPr dirty="0"/>
              <a:t> </a:t>
            </a:r>
            <a:r>
              <a:rPr dirty="0" err="1"/>
              <a:t>servizio</a:t>
            </a:r>
            <a:r>
              <a:rPr dirty="0"/>
              <a:t> di </a:t>
            </a:r>
            <a:r>
              <a:rPr sz="2000" b="1" cap="small" dirty="0">
                <a:solidFill>
                  <a:srgbClr val="D9222A"/>
                </a:solidFill>
              </a:rPr>
              <a:t>Report</a:t>
            </a:r>
            <a:r>
              <a:rPr dirty="0"/>
              <a:t> del 14 </a:t>
            </a:r>
            <a:r>
              <a:rPr dirty="0" err="1"/>
              <a:t>maggio</a:t>
            </a:r>
            <a:r>
              <a:rPr dirty="0"/>
              <a:t> 2018…</a:t>
            </a:r>
          </a:p>
        </p:txBody>
      </p:sp>
      <p:pic>
        <p:nvPicPr>
          <p:cNvPr id="321" name="Immagine 5" descr="Immagine 5"/>
          <p:cNvPicPr>
            <a:picLocks noChangeAspect="1"/>
          </p:cNvPicPr>
          <p:nvPr/>
        </p:nvPicPr>
        <p:blipFill>
          <a:blip r:embed="rId2">
            <a:extLst/>
          </a:blip>
          <a:srcRect l="1769" r="1769"/>
          <a:stretch>
            <a:fillRect/>
          </a:stretch>
        </p:blipFill>
        <p:spPr>
          <a:xfrm>
            <a:off x="6051394" y="-91282"/>
            <a:ext cx="7483435" cy="7040396"/>
          </a:xfrm>
          <a:prstGeom prst="rect">
            <a:avLst/>
          </a:prstGeom>
          <a:ln w="12700">
            <a:miter lim="400000"/>
          </a:ln>
          <a:effectLst>
            <a:outerShdw blurRad="254000" dist="127000" dir="16200000" rotWithShape="0">
              <a:srgbClr val="000000">
                <a:alpha val="70000"/>
              </a:srgbClr>
            </a:outerShdw>
          </a:effectLst>
        </p:spPr>
      </p:pic>
      <p:sp>
        <p:nvSpPr>
          <p:cNvPr id="322" name="Segnaposto contenuto 2"/>
          <p:cNvSpPr txBox="1"/>
          <p:nvPr/>
        </p:nvSpPr>
        <p:spPr>
          <a:xfrm>
            <a:off x="418253" y="3110435"/>
            <a:ext cx="5120116" cy="2042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defTabSz="886967">
              <a:defRPr sz="1900">
                <a:latin typeface="+mj-lt"/>
                <a:ea typeface="+mj-ea"/>
                <a:cs typeface="+mj-cs"/>
                <a:sym typeface="Helvetica"/>
              </a:defRPr>
            </a:pPr>
            <a:r>
              <a:rPr dirty="0" err="1"/>
              <a:t>L’indagine</a:t>
            </a:r>
            <a:r>
              <a:rPr dirty="0"/>
              <a:t> ha </a:t>
            </a:r>
            <a:r>
              <a:rPr dirty="0" err="1"/>
              <a:t>messo</a:t>
            </a:r>
            <a:r>
              <a:rPr dirty="0"/>
              <a:t> in </a:t>
            </a:r>
            <a:r>
              <a:rPr dirty="0" err="1"/>
              <a:t>luce</a:t>
            </a:r>
            <a:r>
              <a:rPr dirty="0"/>
              <a:t> un </a:t>
            </a:r>
            <a:r>
              <a:rPr dirty="0" err="1"/>
              <a:t>problema</a:t>
            </a:r>
            <a:r>
              <a:rPr dirty="0"/>
              <a:t> </a:t>
            </a:r>
            <a:r>
              <a:rPr dirty="0" err="1"/>
              <a:t>noto</a:t>
            </a:r>
            <a:r>
              <a:rPr dirty="0"/>
              <a:t> </a:t>
            </a:r>
            <a:r>
              <a:rPr dirty="0" err="1"/>
              <a:t>agli</a:t>
            </a:r>
            <a:r>
              <a:rPr dirty="0"/>
              <a:t> </a:t>
            </a:r>
            <a:r>
              <a:rPr dirty="0" err="1"/>
              <a:t>addetti</a:t>
            </a:r>
            <a:r>
              <a:rPr dirty="0"/>
              <a:t> del </a:t>
            </a:r>
            <a:r>
              <a:rPr dirty="0" err="1"/>
              <a:t>settore</a:t>
            </a:r>
            <a:r>
              <a:rPr dirty="0"/>
              <a:t>: </a:t>
            </a:r>
            <a:r>
              <a:rPr dirty="0" err="1"/>
              <a:t>nella</a:t>
            </a:r>
            <a:r>
              <a:rPr dirty="0"/>
              <a:t> </a:t>
            </a:r>
            <a:r>
              <a:rPr dirty="0" err="1"/>
              <a:t>maggior</a:t>
            </a:r>
            <a:r>
              <a:rPr dirty="0"/>
              <a:t> </a:t>
            </a:r>
            <a:r>
              <a:rPr dirty="0" err="1"/>
              <a:t>parte</a:t>
            </a:r>
            <a:r>
              <a:rPr dirty="0"/>
              <a:t> </a:t>
            </a:r>
            <a:r>
              <a:rPr dirty="0" err="1"/>
              <a:t>dei</a:t>
            </a:r>
            <a:r>
              <a:rPr dirty="0"/>
              <a:t> </a:t>
            </a:r>
            <a:r>
              <a:rPr dirty="0" err="1"/>
              <a:t>casi</a:t>
            </a:r>
            <a:r>
              <a:rPr dirty="0"/>
              <a:t>, </a:t>
            </a:r>
            <a:r>
              <a:rPr dirty="0" err="1"/>
              <a:t>i</a:t>
            </a:r>
            <a:r>
              <a:rPr dirty="0"/>
              <a:t> </a:t>
            </a:r>
            <a:r>
              <a:rPr sz="2000" b="1" cap="small" dirty="0" err="1">
                <a:solidFill>
                  <a:srgbClr val="D9222A"/>
                </a:solidFill>
              </a:rPr>
              <a:t>volantini</a:t>
            </a:r>
            <a:r>
              <a:rPr dirty="0"/>
              <a:t> </a:t>
            </a:r>
            <a:r>
              <a:rPr dirty="0" err="1"/>
              <a:t>promozionali</a:t>
            </a:r>
            <a:r>
              <a:rPr dirty="0"/>
              <a:t> non </a:t>
            </a:r>
            <a:r>
              <a:rPr dirty="0" err="1"/>
              <a:t>vengono</a:t>
            </a:r>
            <a:r>
              <a:rPr dirty="0"/>
              <a:t> </a:t>
            </a:r>
            <a:r>
              <a:rPr dirty="0" err="1"/>
              <a:t>consegnati</a:t>
            </a:r>
            <a:r>
              <a:rPr dirty="0"/>
              <a:t> </a:t>
            </a:r>
            <a:r>
              <a:rPr dirty="0" err="1"/>
              <a:t>nelle</a:t>
            </a:r>
            <a:r>
              <a:rPr dirty="0"/>
              <a:t> cassette </a:t>
            </a:r>
            <a:r>
              <a:rPr dirty="0" err="1"/>
              <a:t>delle</a:t>
            </a:r>
            <a:r>
              <a:rPr dirty="0"/>
              <a:t> </a:t>
            </a:r>
            <a:r>
              <a:rPr dirty="0" err="1"/>
              <a:t>lettere</a:t>
            </a:r>
            <a:r>
              <a:rPr dirty="0"/>
              <a:t>, ma </a:t>
            </a:r>
            <a:r>
              <a:rPr dirty="0" err="1"/>
              <a:t>vengono</a:t>
            </a:r>
            <a:r>
              <a:rPr dirty="0"/>
              <a:t> </a:t>
            </a:r>
            <a:r>
              <a:rPr sz="2000" b="1" cap="small" dirty="0" err="1">
                <a:solidFill>
                  <a:srgbClr val="D9222A"/>
                </a:solidFill>
              </a:rPr>
              <a:t>rivenduti</a:t>
            </a:r>
            <a:r>
              <a:rPr sz="2000" b="1" cap="small" dirty="0">
                <a:solidFill>
                  <a:srgbClr val="D9222A"/>
                </a:solidFill>
              </a:rPr>
              <a:t> come carta da </a:t>
            </a:r>
            <a:r>
              <a:rPr sz="2000" b="1" cap="small" dirty="0" err="1">
                <a:solidFill>
                  <a:srgbClr val="D9222A"/>
                </a:solidFill>
              </a:rPr>
              <a:t>macero</a:t>
            </a:r>
            <a:r>
              <a:rPr dirty="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0-#ppt_w/2"/>
                                          </p:val>
                                        </p:tav>
                                        <p:tav tm="100000">
                                          <p:val>
                                            <p:strVal val="#ppt_x"/>
                                          </p:val>
                                        </p:tav>
                                      </p:tavLst>
                                    </p:anim>
                                    <p:anim calcmode="lin" valueType="num">
                                      <p:cBhvr additive="base">
                                        <p:cTn id="8" dur="500" fill="hold"/>
                                        <p:tgtEl>
                                          <p:spTgt spid="3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dur="1" fill="hold">
                                          <p:stCondLst>
                                            <p:cond delay="0"/>
                                          </p:stCondLst>
                                        </p:cTn>
                                        <p:tgtEl>
                                          <p:spTgt spid="322"/>
                                        </p:tgtEl>
                                        <p:attrNameLst>
                                          <p:attrName>style.visibility</p:attrName>
                                        </p:attrNameLst>
                                      </p:cBhvr>
                                      <p:to>
                                        <p:strVal val="visible"/>
                                      </p:to>
                                    </p:set>
                                    <p:anim calcmode="lin" valueType="num">
                                      <p:cBhvr additive="base">
                                        <p:cTn id="12" dur="500" fill="hold"/>
                                        <p:tgtEl>
                                          <p:spTgt spid="322"/>
                                        </p:tgtEl>
                                        <p:attrNameLst>
                                          <p:attrName>ppt_x</p:attrName>
                                        </p:attrNameLst>
                                      </p:cBhvr>
                                      <p:tavLst>
                                        <p:tav tm="0">
                                          <p:val>
                                            <p:strVal val="0-#ppt_w/2"/>
                                          </p:val>
                                        </p:tav>
                                        <p:tav tm="100000">
                                          <p:val>
                                            <p:strVal val="#ppt_x"/>
                                          </p:val>
                                        </p:tav>
                                      </p:tavLst>
                                    </p:anim>
                                    <p:anim calcmode="lin" valueType="num">
                                      <p:cBhvr additive="base">
                                        <p:cTn id="13"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Immagine 5" descr="Immagine 5"/>
          <p:cNvPicPr>
            <a:picLocks noChangeAspect="1"/>
          </p:cNvPicPr>
          <p:nvPr/>
        </p:nvPicPr>
        <p:blipFill>
          <a:blip r:embed="rId2">
            <a:extLst/>
          </a:blip>
          <a:srcRect t="4275" b="8546"/>
          <a:stretch>
            <a:fillRect/>
          </a:stretch>
        </p:blipFill>
        <p:spPr>
          <a:xfrm>
            <a:off x="-2568053" y="-25400"/>
            <a:ext cx="11872419" cy="6908835"/>
          </a:xfrm>
          <a:prstGeom prst="rect">
            <a:avLst/>
          </a:prstGeom>
          <a:ln w="12700">
            <a:miter lim="400000"/>
          </a:ln>
        </p:spPr>
      </p:pic>
      <p:sp>
        <p:nvSpPr>
          <p:cNvPr id="325" name="Rectangle 12"/>
          <p:cNvSpPr/>
          <p:nvPr/>
        </p:nvSpPr>
        <p:spPr>
          <a:xfrm>
            <a:off x="7629871" y="-86522"/>
            <a:ext cx="4681095"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326" name="Segnaposto contenuto 2"/>
          <p:cNvSpPr txBox="1"/>
          <p:nvPr/>
        </p:nvSpPr>
        <p:spPr>
          <a:xfrm>
            <a:off x="8210439" y="855231"/>
            <a:ext cx="3424741" cy="1088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a:defRPr sz="2000" b="1" cap="all">
                <a:solidFill>
                  <a:srgbClr val="F9C623"/>
                </a:solidFill>
                <a:latin typeface="+mj-lt"/>
                <a:ea typeface="+mj-ea"/>
                <a:cs typeface="+mj-cs"/>
                <a:sym typeface="Helvetica"/>
              </a:defRPr>
            </a:pPr>
            <a:r>
              <a:t>La filiera del </a:t>
            </a:r>
          </a:p>
          <a:p>
            <a:pPr algn="ctr">
              <a:defRPr sz="2000" b="1" cap="all">
                <a:solidFill>
                  <a:srgbClr val="F9C623"/>
                </a:solidFill>
                <a:latin typeface="+mj-lt"/>
                <a:ea typeface="+mj-ea"/>
                <a:cs typeface="+mj-cs"/>
                <a:sym typeface="Helvetica"/>
              </a:defRPr>
            </a:pPr>
            <a:r>
              <a:t>Volantino video</a:t>
            </a:r>
          </a:p>
        </p:txBody>
      </p:sp>
      <p:sp>
        <p:nvSpPr>
          <p:cNvPr id="327" name="Segnaposto contenuto 2"/>
          <p:cNvSpPr txBox="1"/>
          <p:nvPr/>
        </p:nvSpPr>
        <p:spPr>
          <a:xfrm>
            <a:off x="8210439" y="2065964"/>
            <a:ext cx="3424741" cy="4227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182478" indent="-182478" defTabSz="416052">
              <a:buSzPct val="100000"/>
              <a:buChar char="•"/>
              <a:defRPr sz="1820">
                <a:solidFill>
                  <a:srgbClr val="FFFFFF"/>
                </a:solidFill>
                <a:latin typeface="+mj-lt"/>
                <a:ea typeface="+mj-ea"/>
                <a:cs typeface="+mj-cs"/>
                <a:sym typeface="Helvetica"/>
              </a:defRPr>
            </a:pPr>
            <a:r>
              <a:t>Oggi è consuetudine mettere  sul mercato i volumi di stampa e di distribuzione utilizzando le aste online.</a:t>
            </a:r>
          </a:p>
          <a:p>
            <a:pPr defTabSz="416052">
              <a:defRPr sz="1820">
                <a:solidFill>
                  <a:srgbClr val="FFFFFF"/>
                </a:solidFill>
                <a:latin typeface="+mj-lt"/>
                <a:ea typeface="+mj-ea"/>
                <a:cs typeface="+mj-cs"/>
                <a:sym typeface="Helvetica"/>
              </a:defRPr>
            </a:pPr>
            <a:endParaRPr/>
          </a:p>
          <a:p>
            <a:pPr marL="182478" indent="-182478" defTabSz="416052">
              <a:buSzPct val="100000"/>
              <a:buChar char="•"/>
              <a:defRPr sz="1820">
                <a:solidFill>
                  <a:srgbClr val="FFFFFF"/>
                </a:solidFill>
                <a:latin typeface="+mj-lt"/>
                <a:ea typeface="+mj-ea"/>
                <a:cs typeface="+mj-cs"/>
                <a:sym typeface="Helvetica"/>
              </a:defRPr>
            </a:pPr>
            <a:r>
              <a:t>Le aste sono un ottimo strumento ma non tengono conto della fisicità del lavoro necessario per la distribuzione e la consegna dei volantini. </a:t>
            </a:r>
          </a:p>
          <a:p>
            <a:pPr defTabSz="416052">
              <a:defRPr sz="1820">
                <a:solidFill>
                  <a:srgbClr val="FFFFFF"/>
                </a:solidFill>
                <a:latin typeface="+mj-lt"/>
                <a:ea typeface="+mj-ea"/>
                <a:cs typeface="+mj-cs"/>
                <a:sym typeface="Helvetica"/>
              </a:defRPr>
            </a:pPr>
            <a:endParaRPr/>
          </a:p>
          <a:p>
            <a:pPr marL="182478" indent="-182478" defTabSz="416052">
              <a:buSzPct val="100000"/>
              <a:buChar char="•"/>
              <a:defRPr sz="1820">
                <a:solidFill>
                  <a:srgbClr val="FFFFFF"/>
                </a:solidFill>
                <a:latin typeface="+mj-lt"/>
                <a:ea typeface="+mj-ea"/>
                <a:cs typeface="+mj-cs"/>
                <a:sym typeface="Helvetica"/>
              </a:defRPr>
            </a:pPr>
            <a:r>
              <a:t>Esempi riscontrati nelle nostre esperienze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Schermata 2018-09-17 alle 17.10.20.png" descr="Schermata 2018-09-17 alle 17.10.20.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30" name="Rectangle 12"/>
          <p:cNvSpPr/>
          <p:nvPr/>
        </p:nvSpPr>
        <p:spPr>
          <a:xfrm>
            <a:off x="-51480" y="-86522"/>
            <a:ext cx="4680698"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331" name="CasellaDiTesto 3"/>
          <p:cNvSpPr txBox="1"/>
          <p:nvPr/>
        </p:nvSpPr>
        <p:spPr>
          <a:xfrm>
            <a:off x="397054" y="525781"/>
            <a:ext cx="3986831" cy="5806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defRPr sz="1500">
                <a:solidFill>
                  <a:srgbClr val="FFFFFF"/>
                </a:solidFill>
                <a:latin typeface="+mj-lt"/>
                <a:ea typeface="+mj-ea"/>
                <a:cs typeface="+mj-cs"/>
                <a:sym typeface="Helvetica"/>
              </a:defRPr>
            </a:pPr>
            <a:r>
              <a:rPr dirty="0"/>
              <a:t>Per stare al </a:t>
            </a:r>
            <a:r>
              <a:rPr dirty="0" err="1"/>
              <a:t>passo</a:t>
            </a:r>
            <a:r>
              <a:rPr dirty="0"/>
              <a:t> </a:t>
            </a:r>
            <a:r>
              <a:rPr dirty="0" err="1"/>
              <a:t>coi</a:t>
            </a:r>
            <a:r>
              <a:rPr dirty="0"/>
              <a:t> tempi e per </a:t>
            </a:r>
            <a:r>
              <a:rPr dirty="0" err="1"/>
              <a:t>contenere</a:t>
            </a:r>
            <a:r>
              <a:rPr dirty="0"/>
              <a:t> </a:t>
            </a:r>
            <a:r>
              <a:rPr dirty="0" err="1"/>
              <a:t>i</a:t>
            </a:r>
            <a:r>
              <a:rPr dirty="0"/>
              <a:t> </a:t>
            </a:r>
            <a:r>
              <a:rPr dirty="0" err="1"/>
              <a:t>costi</a:t>
            </a:r>
            <a:r>
              <a:rPr dirty="0"/>
              <a:t>, le </a:t>
            </a:r>
            <a:r>
              <a:rPr dirty="0" err="1"/>
              <a:t>tipografie</a:t>
            </a:r>
            <a:r>
              <a:rPr dirty="0"/>
              <a:t> </a:t>
            </a:r>
            <a:r>
              <a:rPr dirty="0" err="1"/>
              <a:t>sono</a:t>
            </a:r>
            <a:r>
              <a:rPr dirty="0"/>
              <a:t> </a:t>
            </a:r>
            <a:r>
              <a:rPr dirty="0" err="1"/>
              <a:t>costrette</a:t>
            </a:r>
            <a:r>
              <a:rPr dirty="0"/>
              <a:t> a fare </a:t>
            </a:r>
            <a:r>
              <a:rPr dirty="0" err="1"/>
              <a:t>investimenti</a:t>
            </a:r>
            <a:r>
              <a:rPr dirty="0"/>
              <a:t> </a:t>
            </a:r>
            <a:r>
              <a:rPr dirty="0" err="1"/>
              <a:t>milionari</a:t>
            </a:r>
            <a:r>
              <a:rPr dirty="0"/>
              <a:t> e ad </a:t>
            </a:r>
            <a:r>
              <a:rPr dirty="0" err="1"/>
              <a:t>acquistare</a:t>
            </a:r>
            <a:r>
              <a:rPr dirty="0"/>
              <a:t> </a:t>
            </a:r>
            <a:r>
              <a:rPr dirty="0" err="1"/>
              <a:t>macchine</a:t>
            </a:r>
            <a:r>
              <a:rPr dirty="0"/>
              <a:t> </a:t>
            </a:r>
            <a:r>
              <a:rPr dirty="0" err="1"/>
              <a:t>sempre</a:t>
            </a:r>
            <a:r>
              <a:rPr dirty="0"/>
              <a:t> </a:t>
            </a:r>
            <a:r>
              <a:rPr dirty="0" err="1"/>
              <a:t>più</a:t>
            </a:r>
            <a:r>
              <a:rPr dirty="0"/>
              <a:t> </a:t>
            </a:r>
            <a:r>
              <a:rPr dirty="0" err="1"/>
              <a:t>performanti</a:t>
            </a:r>
            <a:r>
              <a:rPr dirty="0"/>
              <a:t>. </a:t>
            </a:r>
            <a:r>
              <a:rPr dirty="0" err="1"/>
              <a:t>Infatti</a:t>
            </a:r>
            <a:r>
              <a:rPr dirty="0"/>
              <a:t> le </a:t>
            </a:r>
            <a:r>
              <a:rPr dirty="0" err="1"/>
              <a:t>quotazioni</a:t>
            </a:r>
            <a:r>
              <a:rPr dirty="0"/>
              <a:t> per la </a:t>
            </a:r>
            <a:r>
              <a:rPr dirty="0" err="1"/>
              <a:t>stampa</a:t>
            </a:r>
            <a:r>
              <a:rPr dirty="0"/>
              <a:t> e la </a:t>
            </a:r>
            <a:r>
              <a:rPr dirty="0" err="1"/>
              <a:t>distribuzione</a:t>
            </a:r>
            <a:r>
              <a:rPr dirty="0"/>
              <a:t> </a:t>
            </a:r>
            <a:r>
              <a:rPr dirty="0" err="1"/>
              <a:t>dei</a:t>
            </a:r>
            <a:r>
              <a:rPr dirty="0"/>
              <a:t> </a:t>
            </a:r>
            <a:r>
              <a:rPr dirty="0" err="1"/>
              <a:t>volantini</a:t>
            </a:r>
            <a:r>
              <a:rPr dirty="0"/>
              <a:t> </a:t>
            </a:r>
            <a:r>
              <a:rPr dirty="0" err="1"/>
              <a:t>sono</a:t>
            </a:r>
            <a:r>
              <a:rPr dirty="0"/>
              <a:t> </a:t>
            </a:r>
            <a:r>
              <a:rPr dirty="0" err="1"/>
              <a:t>sempre</a:t>
            </a:r>
            <a:r>
              <a:rPr dirty="0"/>
              <a:t> </a:t>
            </a:r>
            <a:r>
              <a:rPr dirty="0" err="1"/>
              <a:t>più</a:t>
            </a:r>
            <a:r>
              <a:rPr dirty="0"/>
              <a:t> al </a:t>
            </a:r>
            <a:r>
              <a:rPr dirty="0" err="1"/>
              <a:t>ribasso</a:t>
            </a:r>
            <a:r>
              <a:rPr dirty="0"/>
              <a:t> e </a:t>
            </a:r>
            <a:r>
              <a:rPr dirty="0" err="1"/>
              <a:t>condizionate</a:t>
            </a:r>
            <a:r>
              <a:rPr dirty="0"/>
              <a:t> dal </a:t>
            </a:r>
            <a:r>
              <a:rPr dirty="0" err="1"/>
              <a:t>cartello</a:t>
            </a:r>
            <a:r>
              <a:rPr dirty="0"/>
              <a:t> </a:t>
            </a:r>
            <a:r>
              <a:rPr dirty="0" err="1"/>
              <a:t>dei</a:t>
            </a:r>
            <a:r>
              <a:rPr dirty="0"/>
              <a:t> </a:t>
            </a:r>
            <a:r>
              <a:rPr dirty="0" err="1"/>
              <a:t>produttori</a:t>
            </a:r>
            <a:r>
              <a:rPr dirty="0"/>
              <a:t> di carta  </a:t>
            </a:r>
            <a:r>
              <a:rPr dirty="0" err="1"/>
              <a:t>che</a:t>
            </a:r>
            <a:r>
              <a:rPr dirty="0"/>
              <a:t> </a:t>
            </a:r>
            <a:r>
              <a:rPr dirty="0" err="1"/>
              <a:t>governano</a:t>
            </a:r>
            <a:r>
              <a:rPr dirty="0"/>
              <a:t> le </a:t>
            </a:r>
            <a:r>
              <a:rPr dirty="0" err="1"/>
              <a:t>politiche</a:t>
            </a:r>
            <a:r>
              <a:rPr dirty="0"/>
              <a:t> di </a:t>
            </a:r>
            <a:r>
              <a:rPr dirty="0" err="1"/>
              <a:t>costo</a:t>
            </a:r>
            <a:r>
              <a:rPr dirty="0"/>
              <a:t> e di </a:t>
            </a:r>
            <a:r>
              <a:rPr dirty="0" err="1"/>
              <a:t>fornitura</a:t>
            </a:r>
            <a:r>
              <a:rPr dirty="0"/>
              <a:t>.</a:t>
            </a:r>
          </a:p>
          <a:p>
            <a:pPr defTabSz="457200">
              <a:defRPr sz="1500">
                <a:solidFill>
                  <a:srgbClr val="FFFFFF"/>
                </a:solidFill>
                <a:latin typeface="+mj-lt"/>
                <a:ea typeface="+mj-ea"/>
                <a:cs typeface="+mj-cs"/>
                <a:sym typeface="Helvetica"/>
              </a:defRPr>
            </a:pPr>
            <a:endParaRPr dirty="0"/>
          </a:p>
          <a:p>
            <a:pPr defTabSz="457200">
              <a:defRPr sz="1500">
                <a:solidFill>
                  <a:srgbClr val="FFFFFF"/>
                </a:solidFill>
                <a:latin typeface="+mj-lt"/>
                <a:ea typeface="+mj-ea"/>
                <a:cs typeface="+mj-cs"/>
                <a:sym typeface="Helvetica"/>
              </a:defRPr>
            </a:pPr>
            <a:r>
              <a:rPr dirty="0"/>
              <a:t>Un </a:t>
            </a:r>
            <a:r>
              <a:rPr dirty="0" err="1"/>
              <a:t>esempio</a:t>
            </a:r>
            <a:r>
              <a:rPr dirty="0"/>
              <a:t>: prima di </a:t>
            </a:r>
            <a:r>
              <a:rPr dirty="0" err="1"/>
              <a:t>utilizzare</a:t>
            </a:r>
            <a:r>
              <a:rPr dirty="0"/>
              <a:t> </a:t>
            </a:r>
            <a:r>
              <a:rPr b="1" dirty="0"/>
              <a:t>RECAPITO CERTO</a:t>
            </a:r>
            <a:r>
              <a:rPr dirty="0"/>
              <a:t> e </a:t>
            </a:r>
            <a:r>
              <a:rPr dirty="0" err="1"/>
              <a:t>quindi</a:t>
            </a:r>
            <a:r>
              <a:rPr dirty="0"/>
              <a:t> la </a:t>
            </a:r>
            <a:r>
              <a:rPr dirty="0" err="1"/>
              <a:t>certificazione</a:t>
            </a:r>
            <a:r>
              <a:rPr dirty="0"/>
              <a:t>, ci </a:t>
            </a:r>
            <a:r>
              <a:rPr dirty="0" err="1"/>
              <a:t>è</a:t>
            </a:r>
            <a:r>
              <a:rPr dirty="0"/>
              <a:t> </a:t>
            </a:r>
            <a:r>
              <a:rPr dirty="0" err="1"/>
              <a:t>accaduto</a:t>
            </a:r>
            <a:r>
              <a:rPr dirty="0"/>
              <a:t> di </a:t>
            </a:r>
            <a:r>
              <a:rPr dirty="0" err="1"/>
              <a:t>ritrovarci</a:t>
            </a:r>
            <a:r>
              <a:rPr dirty="0"/>
              <a:t> con un </a:t>
            </a:r>
            <a:r>
              <a:rPr dirty="0" err="1"/>
              <a:t>numero</a:t>
            </a:r>
            <a:r>
              <a:rPr dirty="0"/>
              <a:t> di </a:t>
            </a:r>
            <a:r>
              <a:rPr dirty="0" err="1"/>
              <a:t>copie</a:t>
            </a:r>
            <a:r>
              <a:rPr dirty="0"/>
              <a:t> </a:t>
            </a:r>
            <a:r>
              <a:rPr dirty="0" err="1"/>
              <a:t>stampate</a:t>
            </a:r>
            <a:r>
              <a:rPr dirty="0"/>
              <a:t> </a:t>
            </a:r>
            <a:r>
              <a:rPr dirty="0" err="1"/>
              <a:t>inferiore</a:t>
            </a:r>
            <a:r>
              <a:rPr dirty="0"/>
              <a:t> a </a:t>
            </a:r>
            <a:r>
              <a:rPr dirty="0" err="1"/>
              <a:t>quello</a:t>
            </a:r>
            <a:r>
              <a:rPr dirty="0"/>
              <a:t> </a:t>
            </a:r>
            <a:r>
              <a:rPr dirty="0" err="1"/>
              <a:t>richiesto</a:t>
            </a:r>
            <a:r>
              <a:rPr dirty="0"/>
              <a:t>, con </a:t>
            </a:r>
            <a:r>
              <a:rPr dirty="0" err="1"/>
              <a:t>stampe</a:t>
            </a:r>
            <a:r>
              <a:rPr dirty="0"/>
              <a:t> </a:t>
            </a:r>
            <a:r>
              <a:rPr dirty="0" err="1"/>
              <a:t>effettuate</a:t>
            </a:r>
            <a:r>
              <a:rPr dirty="0"/>
              <a:t> </a:t>
            </a:r>
            <a:r>
              <a:rPr dirty="0" err="1"/>
              <a:t>su</a:t>
            </a:r>
            <a:r>
              <a:rPr dirty="0"/>
              <a:t> carta </a:t>
            </a:r>
            <a:r>
              <a:rPr dirty="0" err="1"/>
              <a:t>più</a:t>
            </a:r>
            <a:r>
              <a:rPr dirty="0"/>
              <a:t> </a:t>
            </a:r>
            <a:r>
              <a:rPr dirty="0" err="1"/>
              <a:t>leggera</a:t>
            </a:r>
            <a:r>
              <a:rPr dirty="0"/>
              <a:t> di </a:t>
            </a:r>
            <a:r>
              <a:rPr dirty="0" err="1"/>
              <a:t>quella</a:t>
            </a:r>
            <a:r>
              <a:rPr dirty="0"/>
              <a:t> </a:t>
            </a:r>
            <a:r>
              <a:rPr dirty="0" err="1"/>
              <a:t>concordata</a:t>
            </a:r>
            <a:r>
              <a:rPr dirty="0"/>
              <a:t> o tipi di carta con </a:t>
            </a:r>
            <a:r>
              <a:rPr dirty="0" err="1"/>
              <a:t>iso</a:t>
            </a:r>
            <a:r>
              <a:rPr dirty="0"/>
              <a:t> di </a:t>
            </a:r>
            <a:r>
              <a:rPr dirty="0" err="1"/>
              <a:t>bianco</a:t>
            </a:r>
            <a:r>
              <a:rPr dirty="0"/>
              <a:t> </a:t>
            </a:r>
            <a:r>
              <a:rPr dirty="0" err="1"/>
              <a:t>diversa</a:t>
            </a:r>
            <a:r>
              <a:rPr dirty="0"/>
              <a:t>… </a:t>
            </a:r>
            <a:r>
              <a:rPr dirty="0" err="1"/>
              <a:t>il</a:t>
            </a:r>
            <a:r>
              <a:rPr dirty="0"/>
              <a:t> </a:t>
            </a:r>
            <a:r>
              <a:rPr dirty="0" err="1"/>
              <a:t>tutto</a:t>
            </a:r>
            <a:r>
              <a:rPr dirty="0"/>
              <a:t> </a:t>
            </a:r>
            <a:r>
              <a:rPr dirty="0" err="1"/>
              <a:t>annegato</a:t>
            </a:r>
            <a:r>
              <a:rPr dirty="0"/>
              <a:t> in </a:t>
            </a:r>
            <a:r>
              <a:rPr dirty="0" err="1"/>
              <a:t>grandi</a:t>
            </a:r>
            <a:r>
              <a:rPr dirty="0"/>
              <a:t> </a:t>
            </a:r>
            <a:r>
              <a:rPr dirty="0" err="1"/>
              <a:t>volumi</a:t>
            </a:r>
            <a:r>
              <a:rPr dirty="0"/>
              <a:t> </a:t>
            </a:r>
            <a:r>
              <a:rPr dirty="0" err="1"/>
              <a:t>difficilmente</a:t>
            </a:r>
            <a:r>
              <a:rPr dirty="0"/>
              <a:t> </a:t>
            </a:r>
            <a:r>
              <a:rPr dirty="0" err="1"/>
              <a:t>verificabili</a:t>
            </a:r>
            <a:r>
              <a:rPr dirty="0"/>
              <a:t>.</a:t>
            </a:r>
          </a:p>
          <a:p>
            <a:pPr defTabSz="457200">
              <a:defRPr sz="1500">
                <a:solidFill>
                  <a:srgbClr val="FFFFFF"/>
                </a:solidFill>
                <a:latin typeface="+mj-lt"/>
                <a:ea typeface="+mj-ea"/>
                <a:cs typeface="+mj-cs"/>
                <a:sym typeface="Helvetica"/>
              </a:defRPr>
            </a:pPr>
            <a:endParaRPr dirty="0"/>
          </a:p>
          <a:p>
            <a:pPr defTabSz="457200">
              <a:defRPr sz="1500" b="1">
                <a:solidFill>
                  <a:srgbClr val="FFFFFF"/>
                </a:solidFill>
                <a:latin typeface="+mj-lt"/>
                <a:ea typeface="+mj-ea"/>
                <a:cs typeface="+mj-cs"/>
                <a:sym typeface="Helvetica"/>
              </a:defRPr>
            </a:pPr>
            <a:r>
              <a:rPr dirty="0"/>
              <a:t>NUMERI</a:t>
            </a:r>
          </a:p>
          <a:p>
            <a:pPr marL="285750" indent="-285750" defTabSz="457200">
              <a:buFont typeface="Arial" panose="020B0604020202020204" pitchFamily="34" charset="0"/>
              <a:buChar char="•"/>
              <a:defRPr sz="1500">
                <a:solidFill>
                  <a:srgbClr val="FFFFFF"/>
                </a:solidFill>
                <a:latin typeface="+mj-lt"/>
                <a:ea typeface="+mj-ea"/>
                <a:cs typeface="+mj-cs"/>
                <a:sym typeface="Helvetica"/>
              </a:defRPr>
            </a:pPr>
            <a:r>
              <a:rPr dirty="0"/>
              <a:t>230.000 </a:t>
            </a:r>
            <a:r>
              <a:rPr dirty="0" err="1"/>
              <a:t>tonnellate</a:t>
            </a:r>
            <a:r>
              <a:rPr dirty="0"/>
              <a:t> di carta </a:t>
            </a:r>
            <a:r>
              <a:rPr dirty="0" err="1"/>
              <a:t>impiegate</a:t>
            </a:r>
            <a:r>
              <a:rPr dirty="0"/>
              <a:t> per la </a:t>
            </a:r>
            <a:r>
              <a:rPr dirty="0" err="1"/>
              <a:t>stampa</a:t>
            </a:r>
            <a:r>
              <a:rPr dirty="0"/>
              <a:t> di </a:t>
            </a:r>
            <a:r>
              <a:rPr dirty="0" err="1"/>
              <a:t>volantini</a:t>
            </a:r>
            <a:endParaRPr dirty="0"/>
          </a:p>
          <a:p>
            <a:pPr marL="285750" indent="-285750" defTabSz="457200">
              <a:buFont typeface="Arial" panose="020B0604020202020204" pitchFamily="34" charset="0"/>
              <a:buChar char="•"/>
              <a:defRPr sz="1500">
                <a:solidFill>
                  <a:srgbClr val="FFFFFF"/>
                </a:solidFill>
                <a:latin typeface="+mj-lt"/>
                <a:ea typeface="+mj-ea"/>
                <a:cs typeface="+mj-cs"/>
                <a:sym typeface="Helvetica"/>
              </a:defRPr>
            </a:pPr>
            <a:r>
              <a:rPr dirty="0"/>
              <a:t>10-12 </a:t>
            </a:r>
            <a:r>
              <a:rPr dirty="0" err="1"/>
              <a:t>aziende</a:t>
            </a:r>
            <a:r>
              <a:rPr dirty="0"/>
              <a:t> di roto-offset (</a:t>
            </a:r>
            <a:r>
              <a:rPr dirty="0" err="1"/>
              <a:t>heatset</a:t>
            </a:r>
            <a:r>
              <a:rPr dirty="0"/>
              <a:t>) </a:t>
            </a:r>
            <a:r>
              <a:rPr dirty="0" err="1"/>
              <a:t>che</a:t>
            </a:r>
            <a:r>
              <a:rPr dirty="0"/>
              <a:t> </a:t>
            </a:r>
            <a:r>
              <a:rPr dirty="0" err="1"/>
              <a:t>dedicano</a:t>
            </a:r>
            <a:r>
              <a:rPr dirty="0"/>
              <a:t> </a:t>
            </a:r>
            <a:r>
              <a:rPr dirty="0" err="1"/>
              <a:t>tra</a:t>
            </a:r>
            <a:r>
              <a:rPr dirty="0"/>
              <a:t> </a:t>
            </a:r>
            <a:r>
              <a:rPr dirty="0" err="1"/>
              <a:t>il</a:t>
            </a:r>
            <a:r>
              <a:rPr dirty="0"/>
              <a:t> 55% e </a:t>
            </a:r>
            <a:r>
              <a:rPr dirty="0" err="1"/>
              <a:t>il</a:t>
            </a:r>
            <a:r>
              <a:rPr dirty="0"/>
              <a:t> 65% </a:t>
            </a:r>
            <a:r>
              <a:rPr dirty="0" err="1"/>
              <a:t>della</a:t>
            </a:r>
            <a:r>
              <a:rPr dirty="0"/>
              <a:t> </a:t>
            </a:r>
            <a:r>
              <a:rPr dirty="0" err="1"/>
              <a:t>loro</a:t>
            </a:r>
            <a:r>
              <a:rPr dirty="0"/>
              <a:t> </a:t>
            </a:r>
            <a:r>
              <a:rPr dirty="0" err="1"/>
              <a:t>capacità</a:t>
            </a:r>
            <a:r>
              <a:rPr dirty="0"/>
              <a:t> </a:t>
            </a:r>
            <a:r>
              <a:rPr dirty="0" err="1"/>
              <a:t>produttiva</a:t>
            </a:r>
            <a:r>
              <a:rPr dirty="0"/>
              <a:t> </a:t>
            </a:r>
            <a:r>
              <a:rPr dirty="0" err="1"/>
              <a:t>alla</a:t>
            </a:r>
            <a:r>
              <a:rPr dirty="0"/>
              <a:t> GD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Rectangle 12"/>
          <p:cNvSpPr/>
          <p:nvPr/>
        </p:nvSpPr>
        <p:spPr>
          <a:xfrm>
            <a:off x="7629871" y="-86522"/>
            <a:ext cx="4681095"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334" name="Analizzando i dati pubblici delle Agenzie di distribuzione che partecipano alle aste online, scopriamo che:…"/>
          <p:cNvSpPr txBox="1">
            <a:spLocks noGrp="1"/>
          </p:cNvSpPr>
          <p:nvPr>
            <p:ph type="title"/>
          </p:nvPr>
        </p:nvSpPr>
        <p:spPr>
          <a:xfrm>
            <a:off x="8048484" y="1335699"/>
            <a:ext cx="3657602" cy="4186602"/>
          </a:xfrm>
          <a:prstGeom prst="rect">
            <a:avLst/>
          </a:prstGeom>
        </p:spPr>
        <p:txBody>
          <a:bodyPr anchor="b"/>
          <a:lstStyle/>
          <a:p>
            <a:pPr marL="166306" indent="-166306" defTabSz="665225">
              <a:spcBef>
                <a:spcPts val="600"/>
              </a:spcBef>
              <a:buSzPct val="100000"/>
              <a:buFont typeface="Arial"/>
              <a:buChar char="•"/>
              <a:defRPr sz="1500">
                <a:solidFill>
                  <a:srgbClr val="FFFFFF"/>
                </a:solidFill>
                <a:latin typeface="+mj-lt"/>
                <a:ea typeface="+mj-ea"/>
                <a:cs typeface="+mj-cs"/>
                <a:sym typeface="Helvetica"/>
              </a:defRPr>
            </a:pPr>
            <a:r>
              <a:rPr dirty="0" err="1"/>
              <a:t>Analizzando</a:t>
            </a:r>
            <a:r>
              <a:rPr dirty="0"/>
              <a:t> </a:t>
            </a:r>
            <a:r>
              <a:rPr dirty="0" err="1"/>
              <a:t>i</a:t>
            </a:r>
            <a:r>
              <a:rPr dirty="0"/>
              <a:t> </a:t>
            </a:r>
            <a:r>
              <a:rPr dirty="0" err="1"/>
              <a:t>dati</a:t>
            </a:r>
            <a:r>
              <a:rPr dirty="0"/>
              <a:t> </a:t>
            </a:r>
            <a:r>
              <a:rPr dirty="0" err="1"/>
              <a:t>pubblici</a:t>
            </a:r>
            <a:r>
              <a:rPr dirty="0"/>
              <a:t> </a:t>
            </a:r>
            <a:r>
              <a:rPr dirty="0" err="1"/>
              <a:t>delle</a:t>
            </a:r>
            <a:r>
              <a:rPr dirty="0"/>
              <a:t> </a:t>
            </a:r>
            <a:r>
              <a:rPr dirty="0" err="1"/>
              <a:t>Agenzie</a:t>
            </a:r>
            <a:r>
              <a:rPr dirty="0"/>
              <a:t> di </a:t>
            </a:r>
            <a:r>
              <a:rPr dirty="0" err="1"/>
              <a:t>distribuzione</a:t>
            </a:r>
            <a:r>
              <a:rPr dirty="0"/>
              <a:t> </a:t>
            </a:r>
            <a:r>
              <a:rPr dirty="0" err="1"/>
              <a:t>che</a:t>
            </a:r>
            <a:r>
              <a:rPr dirty="0"/>
              <a:t> </a:t>
            </a:r>
            <a:r>
              <a:rPr dirty="0" err="1"/>
              <a:t>partecipano</a:t>
            </a:r>
            <a:r>
              <a:rPr dirty="0"/>
              <a:t> </a:t>
            </a:r>
            <a:r>
              <a:rPr dirty="0" err="1"/>
              <a:t>alle</a:t>
            </a:r>
            <a:r>
              <a:rPr dirty="0"/>
              <a:t> </a:t>
            </a:r>
            <a:r>
              <a:rPr dirty="0" err="1"/>
              <a:t>aste</a:t>
            </a:r>
            <a:r>
              <a:rPr dirty="0"/>
              <a:t> online, </a:t>
            </a:r>
            <a:r>
              <a:rPr dirty="0" err="1"/>
              <a:t>scopriamo</a:t>
            </a:r>
            <a:r>
              <a:rPr dirty="0"/>
              <a:t> </a:t>
            </a:r>
            <a:r>
              <a:rPr dirty="0" err="1"/>
              <a:t>che</a:t>
            </a:r>
            <a:r>
              <a:rPr dirty="0"/>
              <a:t>: </a:t>
            </a:r>
          </a:p>
          <a:p>
            <a:pPr marL="360000" defTabSz="665225">
              <a:spcBef>
                <a:spcPts val="600"/>
              </a:spcBef>
              <a:defRPr sz="1500">
                <a:solidFill>
                  <a:srgbClr val="FFFFFF"/>
                </a:solidFill>
                <a:latin typeface="+mj-lt"/>
                <a:ea typeface="+mj-ea"/>
                <a:cs typeface="+mj-cs"/>
                <a:sym typeface="Helvetica"/>
              </a:defRPr>
            </a:pPr>
            <a:r>
              <a:rPr lang="it-IT" dirty="0"/>
              <a:t>- 	</a:t>
            </a:r>
            <a:r>
              <a:rPr dirty="0" err="1"/>
              <a:t>sono</a:t>
            </a:r>
            <a:r>
              <a:rPr dirty="0"/>
              <a:t> </a:t>
            </a:r>
            <a:r>
              <a:rPr dirty="0" err="1"/>
              <a:t>poche</a:t>
            </a:r>
            <a:r>
              <a:rPr dirty="0"/>
              <a:t> </a:t>
            </a:r>
            <a:r>
              <a:rPr dirty="0" err="1"/>
              <a:t>decine</a:t>
            </a:r>
            <a:r>
              <a:rPr dirty="0"/>
              <a:t> in </a:t>
            </a:r>
            <a:r>
              <a:rPr dirty="0" err="1"/>
              <a:t>tutta</a:t>
            </a:r>
            <a:r>
              <a:rPr dirty="0"/>
              <a:t> Italia</a:t>
            </a:r>
            <a:br>
              <a:rPr lang="it-IT" dirty="0"/>
            </a:br>
            <a:r>
              <a:rPr lang="it-IT" dirty="0"/>
              <a:t>- 	</a:t>
            </a:r>
            <a:r>
              <a:rPr dirty="0" err="1"/>
              <a:t>hanno</a:t>
            </a:r>
            <a:r>
              <a:rPr dirty="0"/>
              <a:t> un </a:t>
            </a:r>
            <a:r>
              <a:rPr dirty="0" err="1"/>
              <a:t>numero</a:t>
            </a:r>
            <a:r>
              <a:rPr dirty="0"/>
              <a:t> di </a:t>
            </a:r>
            <a:r>
              <a:rPr dirty="0" err="1"/>
              <a:t>risorse</a:t>
            </a:r>
            <a:r>
              <a:rPr lang="it-IT" dirty="0"/>
              <a:t> 	</a:t>
            </a:r>
            <a:r>
              <a:rPr dirty="0" err="1"/>
              <a:t>umane</a:t>
            </a:r>
            <a:r>
              <a:rPr dirty="0"/>
              <a:t> molto </a:t>
            </a:r>
            <a:r>
              <a:rPr dirty="0" err="1"/>
              <a:t>limitate</a:t>
            </a:r>
            <a:endParaRPr dirty="0"/>
          </a:p>
          <a:p>
            <a:pPr marL="285750" indent="-285750" defTabSz="665225">
              <a:spcBef>
                <a:spcPts val="600"/>
              </a:spcBef>
              <a:buSzPct val="100000"/>
              <a:buFont typeface="Arial" panose="020B0604020202020204" pitchFamily="34" charset="0"/>
              <a:buChar char="•"/>
              <a:defRPr sz="1500">
                <a:solidFill>
                  <a:srgbClr val="FFFFFF"/>
                </a:solidFill>
                <a:latin typeface="+mj-lt"/>
                <a:ea typeface="+mj-ea"/>
                <a:cs typeface="+mj-cs"/>
                <a:sym typeface="Helvetica"/>
              </a:defRPr>
            </a:pPr>
            <a:r>
              <a:rPr dirty="0"/>
              <a:t>Le </a:t>
            </a:r>
            <a:r>
              <a:rPr dirty="0" err="1"/>
              <a:t>società</a:t>
            </a:r>
            <a:r>
              <a:rPr dirty="0"/>
              <a:t> </a:t>
            </a:r>
            <a:r>
              <a:rPr dirty="0" err="1"/>
              <a:t>individuali</a:t>
            </a:r>
            <a:r>
              <a:rPr dirty="0"/>
              <a:t> e le cooperative, </a:t>
            </a:r>
            <a:r>
              <a:rPr dirty="0" err="1"/>
              <a:t>invece</a:t>
            </a:r>
            <a:r>
              <a:rPr dirty="0"/>
              <a:t>, </a:t>
            </a:r>
            <a:r>
              <a:rPr dirty="0" err="1"/>
              <a:t>sono</a:t>
            </a:r>
            <a:r>
              <a:rPr dirty="0"/>
              <a:t> circa 500: </a:t>
            </a:r>
            <a:r>
              <a:rPr dirty="0" err="1"/>
              <a:t>è</a:t>
            </a:r>
            <a:r>
              <a:rPr dirty="0"/>
              <a:t> </a:t>
            </a:r>
            <a:r>
              <a:rPr dirty="0" err="1"/>
              <a:t>evidente</a:t>
            </a:r>
            <a:r>
              <a:rPr dirty="0"/>
              <a:t> </a:t>
            </a:r>
            <a:r>
              <a:rPr dirty="0" err="1"/>
              <a:t>che</a:t>
            </a:r>
            <a:r>
              <a:rPr dirty="0"/>
              <a:t> la rete di </a:t>
            </a:r>
            <a:r>
              <a:rPr dirty="0" err="1"/>
              <a:t>subappalto</a:t>
            </a:r>
            <a:r>
              <a:rPr dirty="0"/>
              <a:t> </a:t>
            </a:r>
            <a:r>
              <a:rPr dirty="0" err="1"/>
              <a:t>è</a:t>
            </a:r>
            <a:r>
              <a:rPr dirty="0"/>
              <a:t> </a:t>
            </a:r>
            <a:r>
              <a:rPr dirty="0" err="1"/>
              <a:t>il</a:t>
            </a:r>
            <a:r>
              <a:rPr dirty="0"/>
              <a:t> </a:t>
            </a:r>
            <a:r>
              <a:rPr dirty="0" err="1"/>
              <a:t>reale</a:t>
            </a:r>
            <a:r>
              <a:rPr dirty="0"/>
              <a:t> </a:t>
            </a:r>
            <a:r>
              <a:rPr dirty="0" err="1"/>
              <a:t>modello</a:t>
            </a:r>
            <a:r>
              <a:rPr dirty="0"/>
              <a:t> di </a:t>
            </a:r>
            <a:r>
              <a:rPr dirty="0" err="1"/>
              <a:t>distribuzione</a:t>
            </a:r>
            <a:r>
              <a:rPr dirty="0"/>
              <a:t>, </a:t>
            </a:r>
            <a:r>
              <a:rPr dirty="0" err="1"/>
              <a:t>ed</a:t>
            </a:r>
            <a:r>
              <a:rPr dirty="0"/>
              <a:t> </a:t>
            </a:r>
            <a:r>
              <a:rPr dirty="0" err="1"/>
              <a:t>è</a:t>
            </a:r>
            <a:r>
              <a:rPr dirty="0"/>
              <a:t> </a:t>
            </a:r>
            <a:r>
              <a:rPr dirty="0" err="1"/>
              <a:t>altrettanto</a:t>
            </a:r>
            <a:r>
              <a:rPr dirty="0"/>
              <a:t> </a:t>
            </a:r>
            <a:r>
              <a:rPr dirty="0" err="1"/>
              <a:t>evidente</a:t>
            </a:r>
            <a:r>
              <a:rPr dirty="0"/>
              <a:t> </a:t>
            </a:r>
            <a:r>
              <a:rPr dirty="0" err="1"/>
              <a:t>che</a:t>
            </a:r>
            <a:r>
              <a:rPr dirty="0"/>
              <a:t> con </a:t>
            </a:r>
            <a:r>
              <a:rPr dirty="0" err="1"/>
              <a:t>il</a:t>
            </a:r>
            <a:r>
              <a:rPr dirty="0"/>
              <a:t> </a:t>
            </a:r>
            <a:r>
              <a:rPr dirty="0" err="1"/>
              <a:t>subappalto</a:t>
            </a:r>
            <a:r>
              <a:rPr dirty="0"/>
              <a:t> </a:t>
            </a:r>
            <a:r>
              <a:rPr dirty="0" err="1"/>
              <a:t>si</a:t>
            </a:r>
            <a:r>
              <a:rPr dirty="0"/>
              <a:t> </a:t>
            </a:r>
            <a:r>
              <a:rPr dirty="0" err="1"/>
              <a:t>perdono</a:t>
            </a:r>
            <a:r>
              <a:rPr dirty="0"/>
              <a:t> </a:t>
            </a:r>
            <a:r>
              <a:rPr dirty="0" err="1"/>
              <a:t>risorse</a:t>
            </a:r>
            <a:r>
              <a:rPr dirty="0"/>
              <a:t> </a:t>
            </a:r>
            <a:r>
              <a:rPr dirty="0" err="1"/>
              <a:t>economiche</a:t>
            </a:r>
            <a:r>
              <a:rPr dirty="0"/>
              <a:t> da </a:t>
            </a:r>
            <a:r>
              <a:rPr dirty="0" err="1"/>
              <a:t>corrispondere</a:t>
            </a:r>
            <a:r>
              <a:rPr dirty="0"/>
              <a:t> a chi </a:t>
            </a:r>
            <a:r>
              <a:rPr dirty="0" err="1"/>
              <a:t>svolge</a:t>
            </a:r>
            <a:r>
              <a:rPr dirty="0"/>
              <a:t> </a:t>
            </a:r>
            <a:r>
              <a:rPr dirty="0" err="1"/>
              <a:t>il</a:t>
            </a:r>
            <a:r>
              <a:rPr dirty="0"/>
              <a:t> </a:t>
            </a:r>
            <a:r>
              <a:rPr dirty="0" err="1"/>
              <a:t>lavoro</a:t>
            </a:r>
            <a:r>
              <a:rPr dirty="0"/>
              <a:t> </a:t>
            </a:r>
            <a:r>
              <a:rPr dirty="0" err="1"/>
              <a:t>fisico</a:t>
            </a:r>
            <a:r>
              <a:rPr dirty="0"/>
              <a:t> </a:t>
            </a:r>
            <a:r>
              <a:rPr dirty="0" err="1"/>
              <a:t>della</a:t>
            </a:r>
            <a:r>
              <a:rPr dirty="0"/>
              <a:t> </a:t>
            </a:r>
            <a:r>
              <a:rPr dirty="0" err="1"/>
              <a:t>distribuzione</a:t>
            </a:r>
            <a:r>
              <a:rPr dirty="0"/>
              <a:t>. </a:t>
            </a:r>
          </a:p>
          <a:p>
            <a:pPr marL="285750" indent="-285750" defTabSz="665225">
              <a:spcBef>
                <a:spcPts val="600"/>
              </a:spcBef>
              <a:buSzPct val="100000"/>
              <a:buFont typeface="Arial" panose="020B0604020202020204" pitchFamily="34" charset="0"/>
              <a:buChar char="•"/>
              <a:defRPr sz="1500">
                <a:solidFill>
                  <a:srgbClr val="FFFFFF"/>
                </a:solidFill>
                <a:latin typeface="+mj-lt"/>
                <a:ea typeface="+mj-ea"/>
                <a:cs typeface="+mj-cs"/>
                <a:sym typeface="Helvetica"/>
              </a:defRPr>
            </a:pPr>
            <a:r>
              <a:rPr dirty="0"/>
              <a:t>Il </a:t>
            </a:r>
            <a:r>
              <a:rPr dirty="0" err="1"/>
              <a:t>corrispettivo</a:t>
            </a:r>
            <a:r>
              <a:rPr dirty="0"/>
              <a:t> </a:t>
            </a:r>
            <a:r>
              <a:rPr dirty="0" err="1"/>
              <a:t>che</a:t>
            </a:r>
            <a:r>
              <a:rPr dirty="0"/>
              <a:t> </a:t>
            </a:r>
            <a:r>
              <a:rPr dirty="0" err="1"/>
              <a:t>paga</a:t>
            </a:r>
            <a:r>
              <a:rPr dirty="0"/>
              <a:t> la </a:t>
            </a:r>
            <a:r>
              <a:rPr dirty="0" err="1"/>
              <a:t>distribuzione</a:t>
            </a:r>
            <a:r>
              <a:rPr dirty="0"/>
              <a:t> </a:t>
            </a:r>
            <a:r>
              <a:rPr dirty="0" err="1"/>
              <a:t>attuale</a:t>
            </a:r>
            <a:r>
              <a:rPr dirty="0"/>
              <a:t> non  </a:t>
            </a:r>
            <a:r>
              <a:rPr dirty="0" err="1"/>
              <a:t>garantisce</a:t>
            </a:r>
            <a:r>
              <a:rPr dirty="0"/>
              <a:t> la </a:t>
            </a:r>
            <a:r>
              <a:rPr dirty="0" err="1"/>
              <a:t>copertura</a:t>
            </a:r>
            <a:r>
              <a:rPr dirty="0"/>
              <a:t> </a:t>
            </a:r>
            <a:r>
              <a:rPr dirty="0" err="1"/>
              <a:t>dei</a:t>
            </a:r>
            <a:r>
              <a:rPr dirty="0"/>
              <a:t> </a:t>
            </a:r>
            <a:r>
              <a:rPr dirty="0" err="1"/>
              <a:t>costi</a:t>
            </a:r>
            <a:r>
              <a:rPr dirty="0"/>
              <a:t> </a:t>
            </a:r>
            <a:r>
              <a:rPr dirty="0" err="1"/>
              <a:t>delle</a:t>
            </a:r>
            <a:r>
              <a:rPr dirty="0"/>
              <a:t> </a:t>
            </a:r>
            <a:r>
              <a:rPr dirty="0" err="1"/>
              <a:t>risorse</a:t>
            </a:r>
            <a:r>
              <a:rPr dirty="0"/>
              <a:t> </a:t>
            </a:r>
            <a:r>
              <a:rPr dirty="0" err="1"/>
              <a:t>umane</a:t>
            </a:r>
            <a:r>
              <a:rPr dirty="0"/>
              <a:t> </a:t>
            </a:r>
            <a:r>
              <a:rPr dirty="0" err="1"/>
              <a:t>che</a:t>
            </a:r>
            <a:r>
              <a:rPr dirty="0"/>
              <a:t> </a:t>
            </a:r>
            <a:r>
              <a:rPr dirty="0" err="1"/>
              <a:t>eseguono</a:t>
            </a:r>
            <a:r>
              <a:rPr dirty="0"/>
              <a:t> </a:t>
            </a:r>
            <a:r>
              <a:rPr dirty="0" err="1"/>
              <a:t>realmente</a:t>
            </a:r>
            <a:r>
              <a:rPr dirty="0"/>
              <a:t> </a:t>
            </a:r>
            <a:r>
              <a:rPr dirty="0" err="1"/>
              <a:t>il</a:t>
            </a:r>
            <a:r>
              <a:rPr dirty="0"/>
              <a:t> </a:t>
            </a:r>
            <a:r>
              <a:rPr dirty="0" err="1"/>
              <a:t>lavoro</a:t>
            </a:r>
            <a:r>
              <a:rPr dirty="0"/>
              <a:t>.</a:t>
            </a:r>
          </a:p>
        </p:txBody>
      </p:sp>
      <p:pic>
        <p:nvPicPr>
          <p:cNvPr id="335" name="Immagine 7" descr="Immagine 7"/>
          <p:cNvPicPr>
            <a:picLocks noChangeAspect="1"/>
          </p:cNvPicPr>
          <p:nvPr/>
        </p:nvPicPr>
        <p:blipFill>
          <a:blip r:embed="rId2">
            <a:extLst/>
          </a:blip>
          <a:srcRect l="2576" r="762"/>
          <a:stretch>
            <a:fillRect/>
          </a:stretch>
        </p:blipFill>
        <p:spPr>
          <a:xfrm>
            <a:off x="1068524" y="1722211"/>
            <a:ext cx="5768455" cy="335679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olo 1"/>
          <p:cNvSpPr txBox="1">
            <a:spLocks noGrp="1"/>
          </p:cNvSpPr>
          <p:nvPr>
            <p:ph type="title"/>
          </p:nvPr>
        </p:nvSpPr>
        <p:spPr>
          <a:xfrm>
            <a:off x="426723" y="501829"/>
            <a:ext cx="11338554" cy="1999627"/>
          </a:xfrm>
          <a:prstGeom prst="rect">
            <a:avLst/>
          </a:prstGeom>
        </p:spPr>
        <p:txBody>
          <a:bodyPr/>
          <a:lstStyle/>
          <a:p>
            <a:pPr defTabSz="886967">
              <a:lnSpc>
                <a:spcPct val="100000"/>
              </a:lnSpc>
              <a:defRPr sz="2000">
                <a:latin typeface="+mj-lt"/>
                <a:ea typeface="+mj-ea"/>
                <a:cs typeface="+mj-cs"/>
                <a:sym typeface="Helvetica"/>
              </a:defRPr>
            </a:pPr>
            <a:r>
              <a:rPr dirty="0" err="1"/>
              <a:t>Quanto</a:t>
            </a:r>
            <a:r>
              <a:rPr dirty="0"/>
              <a:t> </a:t>
            </a:r>
            <a:r>
              <a:rPr dirty="0" err="1"/>
              <a:t>verrà</a:t>
            </a:r>
            <a:r>
              <a:rPr dirty="0"/>
              <a:t> </a:t>
            </a:r>
            <a:r>
              <a:rPr dirty="0" err="1"/>
              <a:t>illustrato</a:t>
            </a:r>
            <a:r>
              <a:rPr dirty="0"/>
              <a:t> </a:t>
            </a:r>
            <a:r>
              <a:rPr dirty="0" err="1"/>
              <a:t>è</a:t>
            </a:r>
            <a:r>
              <a:rPr dirty="0"/>
              <a:t> </a:t>
            </a:r>
            <a:r>
              <a:rPr dirty="0" err="1"/>
              <a:t>frutto</a:t>
            </a:r>
            <a:r>
              <a:rPr dirty="0"/>
              <a:t> del </a:t>
            </a:r>
            <a:r>
              <a:rPr dirty="0" err="1"/>
              <a:t>lavoro</a:t>
            </a:r>
            <a:r>
              <a:rPr dirty="0"/>
              <a:t> </a:t>
            </a:r>
            <a:r>
              <a:rPr dirty="0" err="1"/>
              <a:t>che</a:t>
            </a:r>
            <a:r>
              <a:rPr dirty="0"/>
              <a:t> </a:t>
            </a:r>
            <a:r>
              <a:rPr dirty="0" err="1"/>
              <a:t>il</a:t>
            </a:r>
            <a:r>
              <a:rPr dirty="0"/>
              <a:t> </a:t>
            </a:r>
            <a:r>
              <a:rPr dirty="0" err="1"/>
              <a:t>Consorzio</a:t>
            </a:r>
            <a:r>
              <a:rPr dirty="0"/>
              <a:t> </a:t>
            </a:r>
            <a:r>
              <a:rPr dirty="0" err="1"/>
              <a:t>Bricolife</a:t>
            </a:r>
            <a:r>
              <a:rPr dirty="0"/>
              <a:t> ha </a:t>
            </a:r>
            <a:r>
              <a:rPr dirty="0" err="1"/>
              <a:t>messo</a:t>
            </a:r>
            <a:r>
              <a:rPr dirty="0"/>
              <a:t> in campo per </a:t>
            </a:r>
            <a:r>
              <a:rPr dirty="0" err="1"/>
              <a:t>risolvere</a:t>
            </a:r>
            <a:r>
              <a:rPr dirty="0"/>
              <a:t> </a:t>
            </a:r>
            <a:r>
              <a:rPr dirty="0" err="1"/>
              <a:t>uno</a:t>
            </a:r>
            <a:r>
              <a:rPr dirty="0"/>
              <a:t> </a:t>
            </a:r>
            <a:r>
              <a:rPr dirty="0" err="1"/>
              <a:t>dei</a:t>
            </a:r>
            <a:r>
              <a:rPr dirty="0"/>
              <a:t> </a:t>
            </a:r>
            <a:r>
              <a:rPr dirty="0" err="1"/>
              <a:t>problemi</a:t>
            </a:r>
            <a:r>
              <a:rPr dirty="0"/>
              <a:t> </a:t>
            </a:r>
            <a:r>
              <a:rPr dirty="0" err="1"/>
              <a:t>più</a:t>
            </a:r>
            <a:r>
              <a:rPr dirty="0"/>
              <a:t> </a:t>
            </a:r>
            <a:r>
              <a:rPr dirty="0" err="1"/>
              <a:t>grandi</a:t>
            </a:r>
            <a:r>
              <a:rPr dirty="0"/>
              <a:t> per chi fa </a:t>
            </a:r>
            <a:r>
              <a:rPr dirty="0" err="1"/>
              <a:t>promozione</a:t>
            </a:r>
            <a:r>
              <a:rPr dirty="0"/>
              <a:t> </a:t>
            </a:r>
            <a:r>
              <a:rPr dirty="0" err="1"/>
              <a:t>utilizzando</a:t>
            </a:r>
            <a:r>
              <a:rPr dirty="0"/>
              <a:t> </a:t>
            </a:r>
            <a:r>
              <a:rPr dirty="0" err="1"/>
              <a:t>i</a:t>
            </a:r>
            <a:r>
              <a:rPr dirty="0"/>
              <a:t> </a:t>
            </a:r>
            <a:r>
              <a:rPr dirty="0" err="1"/>
              <a:t>volantini</a:t>
            </a:r>
            <a:r>
              <a:rPr dirty="0"/>
              <a:t>: la DISTRIBUZIONE.</a:t>
            </a:r>
          </a:p>
          <a:p>
            <a:pPr defTabSz="886967">
              <a:lnSpc>
                <a:spcPct val="100000"/>
              </a:lnSpc>
              <a:defRPr sz="2000">
                <a:latin typeface="+mj-lt"/>
                <a:ea typeface="+mj-ea"/>
                <a:cs typeface="+mj-cs"/>
                <a:sym typeface="Helvetica"/>
              </a:defRPr>
            </a:pPr>
            <a:r>
              <a:rPr b="1" dirty="0">
                <a:solidFill>
                  <a:srgbClr val="D9222A"/>
                </a:solidFill>
              </a:rPr>
              <a:t>RECAPITO CERTO</a:t>
            </a:r>
            <a:r>
              <a:rPr dirty="0"/>
              <a:t> </a:t>
            </a:r>
            <a:r>
              <a:rPr dirty="0" err="1"/>
              <a:t>è</a:t>
            </a:r>
            <a:r>
              <a:rPr dirty="0"/>
              <a:t> la </a:t>
            </a:r>
            <a:r>
              <a:rPr dirty="0" err="1"/>
              <a:t>società</a:t>
            </a:r>
            <a:r>
              <a:rPr dirty="0"/>
              <a:t> </a:t>
            </a:r>
            <a:r>
              <a:rPr dirty="0" err="1"/>
              <a:t>interna</a:t>
            </a:r>
            <a:r>
              <a:rPr dirty="0"/>
              <a:t> al </a:t>
            </a:r>
            <a:r>
              <a:rPr dirty="0" err="1"/>
              <a:t>Consorzio</a:t>
            </a:r>
            <a:r>
              <a:rPr dirty="0"/>
              <a:t> </a:t>
            </a:r>
            <a:r>
              <a:rPr dirty="0" err="1"/>
              <a:t>che</a:t>
            </a:r>
            <a:r>
              <a:rPr dirty="0"/>
              <a:t> </a:t>
            </a:r>
            <a:r>
              <a:rPr dirty="0" err="1"/>
              <a:t>è</a:t>
            </a:r>
            <a:r>
              <a:rPr dirty="0"/>
              <a:t> </a:t>
            </a:r>
            <a:r>
              <a:rPr dirty="0" err="1"/>
              <a:t>nata</a:t>
            </a:r>
            <a:r>
              <a:rPr dirty="0"/>
              <a:t> </a:t>
            </a:r>
            <a:r>
              <a:rPr dirty="0" err="1"/>
              <a:t>nel</a:t>
            </a:r>
            <a:r>
              <a:rPr dirty="0"/>
              <a:t> 2010 per dare </a:t>
            </a:r>
            <a:r>
              <a:rPr dirty="0" err="1"/>
              <a:t>una</a:t>
            </a:r>
            <a:r>
              <a:rPr dirty="0"/>
              <a:t> </a:t>
            </a:r>
            <a:r>
              <a:rPr dirty="0" err="1"/>
              <a:t>risposta</a:t>
            </a:r>
            <a:r>
              <a:rPr dirty="0"/>
              <a:t> a </a:t>
            </a:r>
            <a:r>
              <a:rPr dirty="0" err="1"/>
              <a:t>questa</a:t>
            </a:r>
            <a:r>
              <a:rPr dirty="0"/>
              <a:t> </a:t>
            </a:r>
            <a:r>
              <a:rPr dirty="0" err="1"/>
              <a:t>grande</a:t>
            </a:r>
            <a:r>
              <a:rPr dirty="0"/>
              <a:t> </a:t>
            </a:r>
            <a:r>
              <a:rPr dirty="0" err="1"/>
              <a:t>problematica</a:t>
            </a:r>
            <a:r>
              <a:rPr dirty="0"/>
              <a:t>.  </a:t>
            </a:r>
          </a:p>
        </p:txBody>
      </p:sp>
      <p:sp>
        <p:nvSpPr>
          <p:cNvPr id="192" name="Titolo 1"/>
          <p:cNvSpPr txBox="1"/>
          <p:nvPr/>
        </p:nvSpPr>
        <p:spPr>
          <a:xfrm>
            <a:off x="426723" y="3067229"/>
            <a:ext cx="11338554" cy="987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defTabSz="860358">
              <a:defRPr sz="1940">
                <a:latin typeface="+mj-lt"/>
                <a:ea typeface="+mj-ea"/>
                <a:cs typeface="+mj-cs"/>
                <a:sym typeface="Helvetica"/>
              </a:defRPr>
            </a:lvl1pPr>
          </a:lstStyle>
          <a:p>
            <a:r>
              <a:rPr dirty="0" err="1"/>
              <a:t>Chiunque</a:t>
            </a:r>
            <a:r>
              <a:rPr dirty="0"/>
              <a:t> </a:t>
            </a:r>
            <a:r>
              <a:rPr dirty="0" err="1"/>
              <a:t>faccia</a:t>
            </a:r>
            <a:r>
              <a:rPr dirty="0"/>
              <a:t> </a:t>
            </a:r>
            <a:r>
              <a:rPr dirty="0" err="1"/>
              <a:t>pubblicità</a:t>
            </a:r>
            <a:r>
              <a:rPr dirty="0"/>
              <a:t> </a:t>
            </a:r>
            <a:r>
              <a:rPr dirty="0" err="1"/>
              <a:t>tramite</a:t>
            </a:r>
            <a:r>
              <a:rPr dirty="0"/>
              <a:t> </a:t>
            </a:r>
            <a:r>
              <a:rPr dirty="0" err="1"/>
              <a:t>volantino</a:t>
            </a:r>
            <a:r>
              <a:rPr dirty="0"/>
              <a:t> </a:t>
            </a:r>
            <a:r>
              <a:rPr dirty="0" err="1"/>
              <a:t>sa</a:t>
            </a:r>
            <a:r>
              <a:rPr dirty="0"/>
              <a:t> di </a:t>
            </a:r>
            <a:r>
              <a:rPr dirty="0" err="1"/>
              <a:t>essere</a:t>
            </a:r>
            <a:r>
              <a:rPr dirty="0"/>
              <a:t> </a:t>
            </a:r>
            <a:r>
              <a:rPr dirty="0" err="1"/>
              <a:t>coinvolto</a:t>
            </a:r>
            <a:r>
              <a:rPr dirty="0"/>
              <a:t> e </a:t>
            </a:r>
            <a:r>
              <a:rPr dirty="0" err="1"/>
              <a:t>compartecipe</a:t>
            </a:r>
            <a:r>
              <a:rPr dirty="0"/>
              <a:t> di un </a:t>
            </a:r>
            <a:r>
              <a:rPr dirty="0" err="1"/>
              <a:t>sistema</a:t>
            </a:r>
            <a:r>
              <a:rPr dirty="0"/>
              <a:t> </a:t>
            </a:r>
            <a:r>
              <a:rPr dirty="0" err="1"/>
              <a:t>contraddittorio</a:t>
            </a:r>
            <a:r>
              <a:rPr dirty="0"/>
              <a:t>. </a:t>
            </a:r>
          </a:p>
        </p:txBody>
      </p:sp>
      <p:sp>
        <p:nvSpPr>
          <p:cNvPr id="193" name="Titolo 1"/>
          <p:cNvSpPr txBox="1"/>
          <p:nvPr/>
        </p:nvSpPr>
        <p:spPr>
          <a:xfrm>
            <a:off x="426723" y="4464229"/>
            <a:ext cx="11338554" cy="1891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pPr defTabSz="886967">
              <a:defRPr sz="2000">
                <a:latin typeface="+mj-lt"/>
                <a:ea typeface="+mj-ea"/>
                <a:cs typeface="+mj-cs"/>
                <a:sym typeface="Helvetica"/>
              </a:defRPr>
            </a:pPr>
            <a:r>
              <a:t>Quanto sviluppato e testato dalle nostre insegne con </a:t>
            </a:r>
            <a:r>
              <a:rPr b="1">
                <a:solidFill>
                  <a:srgbClr val="D9222A"/>
                </a:solidFill>
              </a:rPr>
              <a:t>RECAPITO CERTO</a:t>
            </a:r>
            <a:r>
              <a:t> è un modello che mettiamo a disposizione di tutti. Grazie alla certificazione della distribuzione dei volantini diamo garanzia di un processo trasparente ed equo, che giustifica gli investimenti di stampa, risorse umane e logistica e che facciamo per veder crescere i nostri fatturati.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91"/>
                                        </p:tgtEl>
                                        <p:attrNameLst>
                                          <p:attrName>style.visibility</p:attrName>
                                        </p:attrNameLst>
                                      </p:cBhvr>
                                      <p:to>
                                        <p:strVal val="visible"/>
                                      </p:to>
                                    </p:set>
                                    <p:anim calcmode="lin" valueType="num">
                                      <p:cBhvr>
                                        <p:cTn id="7" dur="500" fill="hold"/>
                                        <p:tgtEl>
                                          <p:spTgt spid="191"/>
                                        </p:tgtEl>
                                        <p:attrNameLst>
                                          <p:attrName>ppt_x</p:attrName>
                                        </p:attrNameLst>
                                      </p:cBhvr>
                                      <p:tavLst>
                                        <p:tav tm="0">
                                          <p:val>
                                            <p:strVal val="1+#ppt_w/2"/>
                                          </p:val>
                                        </p:tav>
                                        <p:tav tm="100000">
                                          <p:val>
                                            <p:strVal val="#ppt_x"/>
                                          </p:val>
                                        </p:tav>
                                      </p:tavLst>
                                    </p:anim>
                                    <p:anim calcmode="lin" valueType="num">
                                      <p:cBhvr>
                                        <p:cTn id="8" dur="500" fill="hold"/>
                                        <p:tgtEl>
                                          <p:spTgt spid="1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2" nodeType="afterEffect">
                                  <p:stCondLst>
                                    <p:cond delay="0"/>
                                  </p:stCondLst>
                                  <p:iterate>
                                    <p:tmAbs val="0"/>
                                  </p:iterate>
                                  <p:childTnLst>
                                    <p:set>
                                      <p:cBhvr>
                                        <p:cTn id="11" fill="hold"/>
                                        <p:tgtEl>
                                          <p:spTgt spid="192"/>
                                        </p:tgtEl>
                                        <p:attrNameLst>
                                          <p:attrName>style.visibility</p:attrName>
                                        </p:attrNameLst>
                                      </p:cBhvr>
                                      <p:to>
                                        <p:strVal val="visible"/>
                                      </p:to>
                                    </p:set>
                                    <p:anim calcmode="lin" valueType="num">
                                      <p:cBhvr>
                                        <p:cTn id="12" dur="300" fill="hold"/>
                                        <p:tgtEl>
                                          <p:spTgt spid="192"/>
                                        </p:tgtEl>
                                        <p:attrNameLst>
                                          <p:attrName>ppt_x</p:attrName>
                                        </p:attrNameLst>
                                      </p:cBhvr>
                                      <p:tavLst>
                                        <p:tav tm="0">
                                          <p:val>
                                            <p:strVal val="1+#ppt_w/2"/>
                                          </p:val>
                                        </p:tav>
                                        <p:tav tm="100000">
                                          <p:val>
                                            <p:strVal val="#ppt_x"/>
                                          </p:val>
                                        </p:tav>
                                      </p:tavLst>
                                    </p:anim>
                                    <p:anim calcmode="lin" valueType="num">
                                      <p:cBhvr>
                                        <p:cTn id="13" dur="300" fill="hold"/>
                                        <p:tgtEl>
                                          <p:spTgt spid="192"/>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2" fill="hold" grpId="3" nodeType="afterEffect">
                                  <p:stCondLst>
                                    <p:cond delay="0"/>
                                  </p:stCondLst>
                                  <p:iterate>
                                    <p:tmAbs val="0"/>
                                  </p:iterate>
                                  <p:childTnLst>
                                    <p:set>
                                      <p:cBhvr>
                                        <p:cTn id="16" fill="hold"/>
                                        <p:tgtEl>
                                          <p:spTgt spid="193"/>
                                        </p:tgtEl>
                                        <p:attrNameLst>
                                          <p:attrName>style.visibility</p:attrName>
                                        </p:attrNameLst>
                                      </p:cBhvr>
                                      <p:to>
                                        <p:strVal val="visible"/>
                                      </p:to>
                                    </p:set>
                                    <p:anim calcmode="lin" valueType="num">
                                      <p:cBhvr>
                                        <p:cTn id="17" dur="500" fill="hold"/>
                                        <p:tgtEl>
                                          <p:spTgt spid="193"/>
                                        </p:tgtEl>
                                        <p:attrNameLst>
                                          <p:attrName>ppt_x</p:attrName>
                                        </p:attrNameLst>
                                      </p:cBhvr>
                                      <p:tavLst>
                                        <p:tav tm="0">
                                          <p:val>
                                            <p:strVal val="1+#ppt_w/2"/>
                                          </p:val>
                                        </p:tav>
                                        <p:tav tm="100000">
                                          <p:val>
                                            <p:strVal val="#ppt_x"/>
                                          </p:val>
                                        </p:tav>
                                      </p:tavLst>
                                    </p:anim>
                                    <p:anim calcmode="lin" valueType="num">
                                      <p:cBhvr>
                                        <p:cTn id="18" dur="500" fill="hold"/>
                                        <p:tgtEl>
                                          <p:spTgt spid="1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P spid="192" grpId="2" animBg="1" advAuto="0"/>
      <p:bldP spid="193" grpId="3"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Rectangle 12"/>
          <p:cNvSpPr/>
          <p:nvPr/>
        </p:nvSpPr>
        <p:spPr>
          <a:xfrm>
            <a:off x="-118966" y="-86522"/>
            <a:ext cx="12429932"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338" name="CasellaDiTesto 6"/>
          <p:cNvSpPr txBox="1"/>
          <p:nvPr/>
        </p:nvSpPr>
        <p:spPr>
          <a:xfrm>
            <a:off x="665631" y="727446"/>
            <a:ext cx="6387104"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defRPr sz="2000" b="1" cap="all">
                <a:solidFill>
                  <a:srgbClr val="F9C623"/>
                </a:solidFill>
                <a:latin typeface="+mj-lt"/>
                <a:ea typeface="+mj-ea"/>
                <a:cs typeface="+mj-cs"/>
                <a:sym typeface="Helvetica"/>
              </a:defRPr>
            </a:lvl1pPr>
          </a:lstStyle>
          <a:p>
            <a:r>
              <a:t>Le valvole di sfogo delle agenzie distributive per garantirsi una sostenibilità economica sono:</a:t>
            </a:r>
          </a:p>
        </p:txBody>
      </p:sp>
      <p:sp>
        <p:nvSpPr>
          <p:cNvPr id="339" name="Freeform: Shape 15"/>
          <p:cNvSpPr/>
          <p:nvPr/>
        </p:nvSpPr>
        <p:spPr>
          <a:xfrm>
            <a:off x="7525108" y="-1"/>
            <a:ext cx="4666894" cy="3612940"/>
          </a:xfrm>
          <a:custGeom>
            <a:avLst/>
            <a:gdLst/>
            <a:ahLst/>
            <a:cxnLst>
              <a:cxn ang="0">
                <a:pos x="wd2" y="hd2"/>
              </a:cxn>
              <a:cxn ang="5400000">
                <a:pos x="wd2" y="hd2"/>
              </a:cxn>
              <a:cxn ang="10800000">
                <a:pos x="wd2" y="hd2"/>
              </a:cxn>
              <a:cxn ang="16200000">
                <a:pos x="wd2" y="hd2"/>
              </a:cxn>
            </a:cxnLst>
            <a:rect l="0" t="0" r="r" b="b"/>
            <a:pathLst>
              <a:path w="21600" h="21600" extrusionOk="0">
                <a:moveTo>
                  <a:pt x="890" y="0"/>
                </a:moveTo>
                <a:lnTo>
                  <a:pt x="21600" y="0"/>
                </a:lnTo>
                <a:lnTo>
                  <a:pt x="21600" y="15805"/>
                </a:lnTo>
                <a:lnTo>
                  <a:pt x="21556" y="15881"/>
                </a:lnTo>
                <a:cubicBezTo>
                  <a:pt x="19325" y="19374"/>
                  <a:pt x="15947" y="21600"/>
                  <a:pt x="12167" y="21600"/>
                </a:cubicBezTo>
                <a:cubicBezTo>
                  <a:pt x="5448" y="21600"/>
                  <a:pt x="0" y="14563"/>
                  <a:pt x="0" y="5883"/>
                </a:cubicBezTo>
                <a:cubicBezTo>
                  <a:pt x="0" y="4256"/>
                  <a:pt x="192" y="2686"/>
                  <a:pt x="547" y="1209"/>
                </a:cubicBezTo>
                <a:close/>
              </a:path>
            </a:pathLst>
          </a:custGeom>
          <a:solidFill>
            <a:srgbClr val="FFFFFF">
              <a:alpha val="80000"/>
            </a:srgbClr>
          </a:solidFill>
          <a:ln w="12700">
            <a:miter lim="400000"/>
          </a:ln>
        </p:spPr>
        <p:txBody>
          <a:bodyPr lIns="45718" tIns="45718" rIns="45718" bIns="45718" anchor="ctr"/>
          <a:lstStyle/>
          <a:p>
            <a:pPr algn="ctr">
              <a:defRPr>
                <a:solidFill>
                  <a:srgbClr val="FFFFFF"/>
                </a:solidFill>
              </a:defRPr>
            </a:pPr>
            <a:endParaRPr/>
          </a:p>
        </p:txBody>
      </p:sp>
      <p:pic>
        <p:nvPicPr>
          <p:cNvPr id="340" name="Immagine 8" descr="Immagine 8"/>
          <p:cNvPicPr>
            <a:picLocks noChangeAspect="1"/>
          </p:cNvPicPr>
          <p:nvPr/>
        </p:nvPicPr>
        <p:blipFill>
          <a:blip r:embed="rId2">
            <a:extLst/>
          </a:blip>
          <a:srcRect t="13214" b="17663"/>
          <a:stretch>
            <a:fillRect/>
          </a:stretch>
        </p:blipFill>
        <p:spPr>
          <a:xfrm>
            <a:off x="7689829" y="10"/>
            <a:ext cx="4502040" cy="3448051"/>
          </a:xfrm>
          <a:custGeom>
            <a:avLst/>
            <a:gdLst/>
            <a:ahLst/>
            <a:cxnLst>
              <a:cxn ang="0">
                <a:pos x="wd2" y="hd2"/>
              </a:cxn>
              <a:cxn ang="5400000">
                <a:pos x="wd2" y="hd2"/>
              </a:cxn>
              <a:cxn ang="10800000">
                <a:pos x="wd2" y="hd2"/>
              </a:cxn>
              <a:cxn ang="16200000">
                <a:pos x="wd2" y="hd2"/>
              </a:cxn>
            </a:cxnLst>
            <a:rect l="0" t="0" r="r" b="b"/>
            <a:pathLst>
              <a:path w="21600" h="21600" extrusionOk="0">
                <a:moveTo>
                  <a:pt x="986" y="0"/>
                </a:moveTo>
                <a:lnTo>
                  <a:pt x="929" y="157"/>
                </a:lnTo>
                <a:cubicBezTo>
                  <a:pt x="331" y="2003"/>
                  <a:pt x="0" y="4032"/>
                  <a:pt x="0" y="6163"/>
                </a:cubicBezTo>
                <a:cubicBezTo>
                  <a:pt x="0" y="14689"/>
                  <a:pt x="5294" y="21600"/>
                  <a:pt x="11822" y="21600"/>
                </a:cubicBezTo>
                <a:cubicBezTo>
                  <a:pt x="15495" y="21600"/>
                  <a:pt x="18777" y="19414"/>
                  <a:pt x="20945" y="15984"/>
                </a:cubicBezTo>
                <a:lnTo>
                  <a:pt x="21600" y="14840"/>
                </a:lnTo>
                <a:lnTo>
                  <a:pt x="21600" y="0"/>
                </a:lnTo>
                <a:lnTo>
                  <a:pt x="986" y="0"/>
                </a:lnTo>
                <a:close/>
              </a:path>
            </a:pathLst>
          </a:custGeom>
          <a:ln w="12700">
            <a:miter lim="400000"/>
          </a:ln>
        </p:spPr>
      </p:pic>
      <p:sp>
        <p:nvSpPr>
          <p:cNvPr id="341" name="Freeform: Shape 17"/>
          <p:cNvSpPr/>
          <p:nvPr/>
        </p:nvSpPr>
        <p:spPr>
          <a:xfrm>
            <a:off x="8604736" y="3918051"/>
            <a:ext cx="3587264" cy="2939950"/>
          </a:xfrm>
          <a:custGeom>
            <a:avLst/>
            <a:gdLst/>
            <a:ahLst/>
            <a:cxnLst>
              <a:cxn ang="0">
                <a:pos x="wd2" y="hd2"/>
              </a:cxn>
              <a:cxn ang="5400000">
                <a:pos x="wd2" y="hd2"/>
              </a:cxn>
              <a:cxn ang="10800000">
                <a:pos x="wd2" y="hd2"/>
              </a:cxn>
              <a:cxn ang="16200000">
                <a:pos x="wd2" y="hd2"/>
              </a:cxn>
            </a:cxnLst>
            <a:rect l="0" t="0" r="r" b="b"/>
            <a:pathLst>
              <a:path w="21600" h="21600" extrusionOk="0">
                <a:moveTo>
                  <a:pt x="12468" y="0"/>
                </a:moveTo>
                <a:cubicBezTo>
                  <a:pt x="15911" y="0"/>
                  <a:pt x="19028" y="1703"/>
                  <a:pt x="21284" y="4456"/>
                </a:cubicBezTo>
                <a:lnTo>
                  <a:pt x="21600" y="4880"/>
                </a:lnTo>
                <a:lnTo>
                  <a:pt x="21600" y="21600"/>
                </a:lnTo>
                <a:lnTo>
                  <a:pt x="1164" y="21600"/>
                </a:lnTo>
                <a:lnTo>
                  <a:pt x="980" y="21134"/>
                </a:lnTo>
                <a:cubicBezTo>
                  <a:pt x="349" y="19314"/>
                  <a:pt x="0" y="17313"/>
                  <a:pt x="0" y="15213"/>
                </a:cubicBezTo>
                <a:cubicBezTo>
                  <a:pt x="0" y="6811"/>
                  <a:pt x="5582" y="0"/>
                  <a:pt x="12468" y="0"/>
                </a:cubicBezTo>
                <a:close/>
              </a:path>
            </a:pathLst>
          </a:custGeom>
          <a:solidFill>
            <a:srgbClr val="FFFFFF">
              <a:alpha val="80000"/>
            </a:srgbClr>
          </a:solidFill>
          <a:ln w="12700">
            <a:miter lim="400000"/>
          </a:ln>
        </p:spPr>
        <p:txBody>
          <a:bodyPr lIns="45718" tIns="45718" rIns="45718" bIns="45718" anchor="ctr"/>
          <a:lstStyle/>
          <a:p>
            <a:pPr algn="ctr">
              <a:defRPr>
                <a:solidFill>
                  <a:srgbClr val="FFFFFF"/>
                </a:solidFill>
              </a:defRPr>
            </a:pPr>
            <a:endParaRPr/>
          </a:p>
        </p:txBody>
      </p:sp>
      <p:pic>
        <p:nvPicPr>
          <p:cNvPr id="342" name="Immagine 10" descr="Immagine 10"/>
          <p:cNvPicPr>
            <a:picLocks noChangeAspect="1"/>
          </p:cNvPicPr>
          <p:nvPr/>
        </p:nvPicPr>
        <p:blipFill>
          <a:blip r:embed="rId3">
            <a:extLst/>
          </a:blip>
          <a:srcRect t="1410" r="4" b="5"/>
          <a:stretch>
            <a:fillRect/>
          </a:stretch>
        </p:blipFill>
        <p:spPr>
          <a:xfrm>
            <a:off x="8768826" y="4082140"/>
            <a:ext cx="3423047" cy="2775745"/>
          </a:xfrm>
          <a:custGeom>
            <a:avLst/>
            <a:gdLst/>
            <a:ahLst/>
            <a:cxnLst>
              <a:cxn ang="0">
                <a:pos x="wd2" y="hd2"/>
              </a:cxn>
              <a:cxn ang="5400000">
                <a:pos x="wd2" y="hd2"/>
              </a:cxn>
              <a:cxn ang="10800000">
                <a:pos x="wd2" y="hd2"/>
              </a:cxn>
              <a:cxn ang="16200000">
                <a:pos x="wd2" y="hd2"/>
              </a:cxn>
            </a:cxnLst>
            <a:rect l="0" t="0" r="r" b="b"/>
            <a:pathLst>
              <a:path w="21600" h="21600" extrusionOk="0">
                <a:moveTo>
                  <a:pt x="12031" y="0"/>
                </a:moveTo>
                <a:cubicBezTo>
                  <a:pt x="5387" y="0"/>
                  <a:pt x="0" y="6643"/>
                  <a:pt x="0" y="14836"/>
                </a:cubicBezTo>
                <a:cubicBezTo>
                  <a:pt x="0" y="16885"/>
                  <a:pt x="338" y="18837"/>
                  <a:pt x="947" y="20612"/>
                </a:cubicBezTo>
                <a:lnTo>
                  <a:pt x="1332" y="21600"/>
                </a:lnTo>
                <a:lnTo>
                  <a:pt x="21600" y="21600"/>
                </a:lnTo>
                <a:lnTo>
                  <a:pt x="21600" y="5871"/>
                </a:lnTo>
                <a:lnTo>
                  <a:pt x="21315" y="5398"/>
                </a:lnTo>
                <a:cubicBezTo>
                  <a:pt x="19108" y="2101"/>
                  <a:pt x="15768" y="0"/>
                  <a:pt x="12031" y="0"/>
                </a:cubicBezTo>
                <a:close/>
              </a:path>
            </a:pathLst>
          </a:custGeom>
          <a:ln w="12700">
            <a:miter lim="400000"/>
          </a:ln>
        </p:spPr>
      </p:pic>
      <p:sp>
        <p:nvSpPr>
          <p:cNvPr id="343" name="Segnaposto contenuto 2"/>
          <p:cNvSpPr txBox="1">
            <a:spLocks noGrp="1"/>
          </p:cNvSpPr>
          <p:nvPr>
            <p:ph type="body" sz="half" idx="1"/>
          </p:nvPr>
        </p:nvSpPr>
        <p:spPr>
          <a:xfrm>
            <a:off x="667854" y="2211606"/>
            <a:ext cx="6382658" cy="3918948"/>
          </a:xfrm>
          <a:prstGeom prst="rect">
            <a:avLst/>
          </a:prstGeom>
        </p:spPr>
        <p:txBody>
          <a:bodyPr/>
          <a:lstStyle/>
          <a:p>
            <a:pPr marL="226313" indent="-226313" defTabSz="905255">
              <a:lnSpc>
                <a:spcPct val="100000"/>
              </a:lnSpc>
              <a:spcBef>
                <a:spcPts val="900"/>
              </a:spcBef>
              <a:defRPr sz="1700">
                <a:latin typeface="+mj-lt"/>
                <a:ea typeface="+mj-ea"/>
                <a:cs typeface="+mj-cs"/>
                <a:sym typeface="Helvetica"/>
              </a:defRPr>
            </a:pPr>
            <a:r>
              <a:t>Eccessiva richiesta di materiale in base alla capacità di assorbimento dei poligoni</a:t>
            </a:r>
          </a:p>
          <a:p>
            <a:pPr marL="226313" indent="-226313" defTabSz="905255">
              <a:lnSpc>
                <a:spcPct val="100000"/>
              </a:lnSpc>
              <a:spcBef>
                <a:spcPts val="900"/>
              </a:spcBef>
              <a:defRPr sz="1700">
                <a:latin typeface="+mj-lt"/>
                <a:ea typeface="+mj-ea"/>
                <a:cs typeface="+mj-cs"/>
                <a:sym typeface="Helvetica"/>
              </a:defRPr>
            </a:pPr>
            <a:r>
              <a:t>Distribuzione parziale e comunicazione di avvenuta distribuzione</a:t>
            </a:r>
          </a:p>
          <a:p>
            <a:pPr marL="226313" indent="-226313" defTabSz="905255">
              <a:lnSpc>
                <a:spcPct val="100000"/>
              </a:lnSpc>
              <a:spcBef>
                <a:spcPts val="900"/>
              </a:spcBef>
              <a:defRPr sz="1700">
                <a:latin typeface="+mj-lt"/>
                <a:ea typeface="+mj-ea"/>
                <a:cs typeface="+mj-cs"/>
                <a:sym typeface="Helvetica"/>
              </a:defRPr>
            </a:pPr>
            <a:r>
              <a:t>Inserimento eccessivo di volantini nelle singole cassette</a:t>
            </a:r>
          </a:p>
          <a:p>
            <a:pPr marL="226313" indent="-226313" defTabSz="905255">
              <a:lnSpc>
                <a:spcPct val="100000"/>
              </a:lnSpc>
              <a:spcBef>
                <a:spcPts val="900"/>
              </a:spcBef>
              <a:defRPr sz="1700">
                <a:latin typeface="+mj-lt"/>
                <a:ea typeface="+mj-ea"/>
                <a:cs typeface="+mj-cs"/>
                <a:sym typeface="Helvetica"/>
              </a:defRPr>
            </a:pPr>
            <a:r>
              <a:t>Vendita dei volantini al mercato della carta da macero</a:t>
            </a:r>
          </a:p>
          <a:p>
            <a:pPr marL="226313" indent="-226313" defTabSz="905255">
              <a:lnSpc>
                <a:spcPct val="100000"/>
              </a:lnSpc>
              <a:spcBef>
                <a:spcPts val="900"/>
              </a:spcBef>
              <a:defRPr sz="1700">
                <a:latin typeface="+mj-lt"/>
                <a:ea typeface="+mj-ea"/>
                <a:cs typeface="+mj-cs"/>
                <a:sym typeface="Helvetica"/>
              </a:defRPr>
            </a:pPr>
            <a:endParaRPr/>
          </a:p>
          <a:p>
            <a:pPr marL="0" indent="0" defTabSz="457200">
              <a:lnSpc>
                <a:spcPct val="100000"/>
              </a:lnSpc>
              <a:spcBef>
                <a:spcPts val="0"/>
              </a:spcBef>
              <a:buSzTx/>
              <a:buFontTx/>
              <a:buNone/>
              <a:defRPr sz="2000">
                <a:latin typeface="+mj-lt"/>
                <a:ea typeface="+mj-ea"/>
                <a:cs typeface="+mj-cs"/>
                <a:sym typeface="Helvetica"/>
              </a:defRPr>
            </a:pPr>
            <a:r>
              <a:t>Il risultato? </a:t>
            </a:r>
          </a:p>
          <a:p>
            <a:pPr marL="0" indent="0" defTabSz="457200">
              <a:lnSpc>
                <a:spcPct val="100000"/>
              </a:lnSpc>
              <a:spcBef>
                <a:spcPts val="0"/>
              </a:spcBef>
              <a:buSzTx/>
              <a:buFontTx/>
              <a:buNone/>
              <a:defRPr sz="2266">
                <a:solidFill>
                  <a:srgbClr val="FF0000"/>
                </a:solidFill>
              </a:defRPr>
            </a:pPr>
            <a:r>
              <a:rPr sz="2000">
                <a:solidFill>
                  <a:srgbClr val="FFFFFF"/>
                </a:solidFill>
                <a:latin typeface="+mj-lt"/>
                <a:ea typeface="+mj-ea"/>
                <a:cs typeface="+mj-cs"/>
                <a:sym typeface="Helvetica"/>
              </a:rPr>
              <a:t>Aumento dei costi, spreco di risorse, inefficienza distributiva, ripercussioni sul fatturato delle insegne che commissionano la distribuzione.</a:t>
            </a:r>
            <a:r>
              <a:t> </a:t>
            </a:r>
            <a:endParaRPr sz="1200">
              <a:solidFill>
                <a:srgbClr val="000000"/>
              </a:solidFill>
              <a:latin typeface="Times"/>
              <a:ea typeface="Times"/>
              <a:cs typeface="Times"/>
              <a:sym typeface="Times"/>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Rectangle 12"/>
          <p:cNvSpPr/>
          <p:nvPr/>
        </p:nvSpPr>
        <p:spPr>
          <a:xfrm>
            <a:off x="-51480" y="-86522"/>
            <a:ext cx="4680698"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346" name="Titolo 1"/>
          <p:cNvSpPr txBox="1">
            <a:spLocks noGrp="1"/>
          </p:cNvSpPr>
          <p:nvPr>
            <p:ph type="title"/>
          </p:nvPr>
        </p:nvSpPr>
        <p:spPr>
          <a:xfrm>
            <a:off x="535019" y="2393602"/>
            <a:ext cx="3848517" cy="2352901"/>
          </a:xfrm>
          <a:prstGeom prst="rect">
            <a:avLst/>
          </a:prstGeom>
        </p:spPr>
        <p:txBody>
          <a:bodyPr>
            <a:normAutofit/>
          </a:bodyPr>
          <a:lstStyle/>
          <a:p>
            <a:pPr>
              <a:lnSpc>
                <a:spcPct val="100000"/>
              </a:lnSpc>
              <a:defRPr sz="2000" b="1" cap="all">
                <a:solidFill>
                  <a:srgbClr val="F9C623"/>
                </a:solidFill>
                <a:latin typeface="+mj-lt"/>
                <a:ea typeface="+mj-ea"/>
                <a:cs typeface="+mj-cs"/>
                <a:sym typeface="Helvetica"/>
              </a:defRPr>
            </a:pPr>
            <a:r>
              <a:rPr sz="3000" dirty="0"/>
              <a:t>I </a:t>
            </a:r>
            <a:r>
              <a:rPr sz="3000" dirty="0" err="1"/>
              <a:t>sistemi</a:t>
            </a:r>
            <a:endParaRPr sz="3000" dirty="0"/>
          </a:p>
          <a:p>
            <a:pPr>
              <a:lnSpc>
                <a:spcPct val="100000"/>
              </a:lnSpc>
              <a:defRPr sz="2000" b="1" cap="all">
                <a:solidFill>
                  <a:srgbClr val="F9C623"/>
                </a:solidFill>
                <a:latin typeface="+mj-lt"/>
                <a:ea typeface="+mj-ea"/>
                <a:cs typeface="+mj-cs"/>
                <a:sym typeface="Helvetica"/>
              </a:defRPr>
            </a:pPr>
            <a:r>
              <a:rPr sz="3000" dirty="0"/>
              <a:t>di </a:t>
            </a:r>
            <a:r>
              <a:rPr sz="3000" dirty="0" err="1"/>
              <a:t>controllo</a:t>
            </a:r>
            <a:endParaRPr sz="3000" dirty="0"/>
          </a:p>
          <a:p>
            <a:pPr>
              <a:lnSpc>
                <a:spcPct val="100000"/>
              </a:lnSpc>
              <a:defRPr sz="2000" b="1" cap="all">
                <a:solidFill>
                  <a:srgbClr val="F9C623"/>
                </a:solidFill>
                <a:latin typeface="+mj-lt"/>
                <a:ea typeface="+mj-ea"/>
                <a:cs typeface="+mj-cs"/>
                <a:sym typeface="Helvetica"/>
              </a:defRPr>
            </a:pPr>
            <a:r>
              <a:rPr sz="3000" dirty="0" err="1"/>
              <a:t>attuali</a:t>
            </a:r>
            <a:endParaRPr sz="3000" dirty="0"/>
          </a:p>
        </p:txBody>
      </p:sp>
      <p:sp>
        <p:nvSpPr>
          <p:cNvPr id="347" name="Rettangolo"/>
          <p:cNvSpPr/>
          <p:nvPr/>
        </p:nvSpPr>
        <p:spPr>
          <a:xfrm>
            <a:off x="5187950" y="4148178"/>
            <a:ext cx="6492877" cy="2021723"/>
          </a:xfrm>
          <a:prstGeom prst="rect">
            <a:avLst/>
          </a:prstGeom>
          <a:solidFill>
            <a:srgbClr val="535353"/>
          </a:solidFill>
          <a:ln w="12700">
            <a:miter lim="400000"/>
          </a:ln>
        </p:spPr>
        <p:txBody>
          <a:bodyPr lIns="45718" tIns="45718" rIns="45718" bIns="45718" anchor="ctr"/>
          <a:lstStyle/>
          <a:p>
            <a:pPr algn="ctr" defTabSz="977900">
              <a:lnSpc>
                <a:spcPct val="90000"/>
              </a:lnSpc>
              <a:spcBef>
                <a:spcPts val="1100"/>
              </a:spcBef>
              <a:defRPr sz="2200">
                <a:solidFill>
                  <a:srgbClr val="FFFFFF"/>
                </a:solidFill>
              </a:defRPr>
            </a:pPr>
            <a:endParaRPr/>
          </a:p>
        </p:txBody>
      </p:sp>
      <p:sp>
        <p:nvSpPr>
          <p:cNvPr id="348" name="Altri sistemi in uso e comunque costosi, quali controlli fisici con personale di controllo durante la distribuzione, interviste alle casse, o intervista ai dipendenti, o altro non forniscono riscontri oggettivi apprezzabili arrivando a controllare sotto il 3 per mille,"/>
          <p:cNvSpPr txBox="1"/>
          <p:nvPr/>
        </p:nvSpPr>
        <p:spPr>
          <a:xfrm>
            <a:off x="5187950" y="4539382"/>
            <a:ext cx="6492877" cy="1239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56463" tIns="156463" rIns="156463" bIns="156463" anchor="ctr">
            <a:spAutoFit/>
          </a:bodyPr>
          <a:lstStyle>
            <a:lvl1pPr algn="ctr" defTabSz="977900">
              <a:spcBef>
                <a:spcPts val="900"/>
              </a:spcBef>
              <a:defRPr sz="1500" b="1">
                <a:solidFill>
                  <a:srgbClr val="FFFFFF"/>
                </a:solidFill>
                <a:latin typeface="+mj-lt"/>
                <a:ea typeface="+mj-ea"/>
                <a:cs typeface="+mj-cs"/>
                <a:sym typeface="Helvetica"/>
              </a:defRPr>
            </a:lvl1pPr>
          </a:lstStyle>
          <a:p>
            <a:r>
              <a:rPr dirty="0" err="1"/>
              <a:t>Altri</a:t>
            </a:r>
            <a:r>
              <a:rPr dirty="0"/>
              <a:t> </a:t>
            </a:r>
            <a:r>
              <a:rPr dirty="0" err="1"/>
              <a:t>sistemi</a:t>
            </a:r>
            <a:r>
              <a:rPr dirty="0"/>
              <a:t> (con </a:t>
            </a:r>
            <a:r>
              <a:rPr dirty="0" err="1"/>
              <a:t>costi</a:t>
            </a:r>
            <a:r>
              <a:rPr dirty="0"/>
              <a:t> </a:t>
            </a:r>
            <a:r>
              <a:rPr dirty="0" err="1"/>
              <a:t>maggiori</a:t>
            </a:r>
            <a:r>
              <a:rPr dirty="0"/>
              <a:t> </a:t>
            </a:r>
            <a:r>
              <a:rPr dirty="0" err="1"/>
              <a:t>rispetto</a:t>
            </a:r>
            <a:r>
              <a:rPr dirty="0"/>
              <a:t> al </a:t>
            </a:r>
            <a:r>
              <a:rPr dirty="0" err="1"/>
              <a:t>precedente</a:t>
            </a:r>
            <a:r>
              <a:rPr dirty="0"/>
              <a:t>): </a:t>
            </a:r>
            <a:r>
              <a:rPr dirty="0" err="1"/>
              <a:t>controlli</a:t>
            </a:r>
            <a:r>
              <a:rPr dirty="0"/>
              <a:t> </a:t>
            </a:r>
            <a:r>
              <a:rPr dirty="0" err="1"/>
              <a:t>fisici</a:t>
            </a:r>
            <a:r>
              <a:rPr dirty="0"/>
              <a:t> </a:t>
            </a:r>
            <a:r>
              <a:rPr dirty="0" err="1"/>
              <a:t>attraverso</a:t>
            </a:r>
            <a:r>
              <a:rPr dirty="0"/>
              <a:t> </a:t>
            </a:r>
            <a:r>
              <a:rPr dirty="0" err="1"/>
              <a:t>l’impiego</a:t>
            </a:r>
            <a:r>
              <a:rPr dirty="0"/>
              <a:t> di </a:t>
            </a:r>
            <a:r>
              <a:rPr dirty="0" err="1"/>
              <a:t>risorse</a:t>
            </a:r>
            <a:r>
              <a:rPr dirty="0"/>
              <a:t> </a:t>
            </a:r>
            <a:r>
              <a:rPr dirty="0" err="1"/>
              <a:t>umane</a:t>
            </a:r>
            <a:r>
              <a:rPr dirty="0"/>
              <a:t>, </a:t>
            </a:r>
            <a:r>
              <a:rPr dirty="0" err="1"/>
              <a:t>interviste</a:t>
            </a:r>
            <a:r>
              <a:rPr dirty="0"/>
              <a:t> </a:t>
            </a:r>
            <a:r>
              <a:rPr dirty="0" err="1"/>
              <a:t>alle</a:t>
            </a:r>
            <a:r>
              <a:rPr dirty="0"/>
              <a:t> </a:t>
            </a:r>
            <a:r>
              <a:rPr dirty="0" err="1"/>
              <a:t>casse</a:t>
            </a:r>
            <a:r>
              <a:rPr dirty="0"/>
              <a:t>, </a:t>
            </a:r>
            <a:r>
              <a:rPr dirty="0" err="1"/>
              <a:t>interviste</a:t>
            </a:r>
            <a:r>
              <a:rPr dirty="0"/>
              <a:t> </a:t>
            </a:r>
            <a:r>
              <a:rPr dirty="0" err="1"/>
              <a:t>ai</a:t>
            </a:r>
            <a:r>
              <a:rPr dirty="0"/>
              <a:t> </a:t>
            </a:r>
            <a:r>
              <a:rPr dirty="0" err="1"/>
              <a:t>dipendenti</a:t>
            </a:r>
            <a:r>
              <a:rPr dirty="0"/>
              <a:t> non </a:t>
            </a:r>
            <a:r>
              <a:rPr dirty="0" err="1"/>
              <a:t>forniscono</a:t>
            </a:r>
            <a:r>
              <a:rPr dirty="0"/>
              <a:t> </a:t>
            </a:r>
            <a:r>
              <a:rPr dirty="0" err="1"/>
              <a:t>riscontri</a:t>
            </a:r>
            <a:r>
              <a:rPr dirty="0"/>
              <a:t> </a:t>
            </a:r>
            <a:r>
              <a:rPr dirty="0" err="1"/>
              <a:t>oggettivi</a:t>
            </a:r>
            <a:r>
              <a:rPr dirty="0"/>
              <a:t> </a:t>
            </a:r>
            <a:r>
              <a:rPr dirty="0" err="1"/>
              <a:t>apprezzabili</a:t>
            </a:r>
            <a:r>
              <a:rPr dirty="0"/>
              <a:t> (</a:t>
            </a:r>
            <a:r>
              <a:rPr dirty="0" err="1"/>
              <a:t>inferiori</a:t>
            </a:r>
            <a:r>
              <a:rPr dirty="0"/>
              <a:t> al 3 per </a:t>
            </a:r>
            <a:r>
              <a:rPr dirty="0" err="1"/>
              <a:t>mille</a:t>
            </a:r>
            <a:r>
              <a:rPr dirty="0"/>
              <a:t>). </a:t>
            </a:r>
          </a:p>
        </p:txBody>
      </p:sp>
      <p:sp>
        <p:nvSpPr>
          <p:cNvPr id="349" name="Forma"/>
          <p:cNvSpPr/>
          <p:nvPr/>
        </p:nvSpPr>
        <p:spPr>
          <a:xfrm>
            <a:off x="5187950" y="662701"/>
            <a:ext cx="6492878" cy="3109407"/>
          </a:xfrm>
          <a:custGeom>
            <a:avLst/>
            <a:gdLst/>
            <a:ahLst/>
            <a:cxnLst>
              <a:cxn ang="0">
                <a:pos x="wd2" y="hd2"/>
              </a:cxn>
              <a:cxn ang="5400000">
                <a:pos x="wd2" y="hd2"/>
              </a:cxn>
              <a:cxn ang="10800000">
                <a:pos x="wd2" y="hd2"/>
              </a:cxn>
              <a:cxn ang="16200000">
                <a:pos x="wd2" y="hd2"/>
              </a:cxn>
            </a:cxnLst>
            <a:rect l="0" t="0" r="r" b="b"/>
            <a:pathLst>
              <a:path w="21600" h="21600" extrusionOk="0">
                <a:moveTo>
                  <a:pt x="21600" y="14035"/>
                </a:moveTo>
                <a:lnTo>
                  <a:pt x="12093" y="14035"/>
                </a:lnTo>
                <a:lnTo>
                  <a:pt x="12093" y="16200"/>
                </a:lnTo>
                <a:lnTo>
                  <a:pt x="13386" y="16200"/>
                </a:lnTo>
                <a:lnTo>
                  <a:pt x="10800" y="21600"/>
                </a:lnTo>
                <a:lnTo>
                  <a:pt x="8214" y="16200"/>
                </a:lnTo>
                <a:lnTo>
                  <a:pt x="9507" y="16200"/>
                </a:lnTo>
                <a:lnTo>
                  <a:pt x="9507" y="14035"/>
                </a:lnTo>
                <a:lnTo>
                  <a:pt x="0" y="14035"/>
                </a:lnTo>
                <a:lnTo>
                  <a:pt x="0" y="0"/>
                </a:lnTo>
                <a:lnTo>
                  <a:pt x="21600" y="0"/>
                </a:lnTo>
                <a:close/>
              </a:path>
            </a:pathLst>
          </a:custGeom>
          <a:solidFill>
            <a:srgbClr val="535353"/>
          </a:solidFill>
          <a:ln w="12700">
            <a:miter lim="400000"/>
          </a:ln>
        </p:spPr>
        <p:txBody>
          <a:bodyPr lIns="45718" tIns="45718" rIns="45718" bIns="45718" anchor="ctr"/>
          <a:lstStyle/>
          <a:p>
            <a:pPr algn="ctr" defTabSz="977900">
              <a:lnSpc>
                <a:spcPct val="90000"/>
              </a:lnSpc>
              <a:spcBef>
                <a:spcPts val="1100"/>
              </a:spcBef>
              <a:defRPr sz="2200">
                <a:solidFill>
                  <a:srgbClr val="FFFFFF"/>
                </a:solidFill>
              </a:defRPr>
            </a:pPr>
            <a:endParaRPr/>
          </a:p>
        </p:txBody>
      </p:sp>
      <p:sp>
        <p:nvSpPr>
          <p:cNvPr id="350" name="Grazie alla tecnologia, ed al suo costo contenuto, è stato possibile sviluppare un sistema tecnologico che tracci il 100% del materiale assegnato"/>
          <p:cNvSpPr txBox="1"/>
          <p:nvPr/>
        </p:nvSpPr>
        <p:spPr>
          <a:xfrm>
            <a:off x="5187950" y="1295661"/>
            <a:ext cx="6492877" cy="770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56463" tIns="156463" rIns="156463" bIns="156463" anchor="ctr">
            <a:spAutoFit/>
          </a:bodyPr>
          <a:lstStyle>
            <a:lvl1pPr algn="ctr" defTabSz="977900">
              <a:spcBef>
                <a:spcPts val="900"/>
              </a:spcBef>
              <a:defRPr sz="1500" b="1">
                <a:solidFill>
                  <a:srgbClr val="FFFFFF"/>
                </a:solidFill>
                <a:latin typeface="+mj-lt"/>
                <a:ea typeface="+mj-ea"/>
                <a:cs typeface="+mj-cs"/>
                <a:sym typeface="Helvetica"/>
              </a:defRPr>
            </a:lvl1pPr>
          </a:lstStyle>
          <a:p>
            <a:r>
              <a:rPr dirty="0" err="1"/>
              <a:t>Grazie</a:t>
            </a:r>
            <a:r>
              <a:rPr dirty="0"/>
              <a:t> </a:t>
            </a:r>
            <a:r>
              <a:rPr dirty="0" err="1"/>
              <a:t>alla</a:t>
            </a:r>
            <a:r>
              <a:rPr dirty="0"/>
              <a:t> </a:t>
            </a:r>
            <a:r>
              <a:rPr dirty="0" err="1"/>
              <a:t>tecnologia</a:t>
            </a:r>
            <a:r>
              <a:rPr dirty="0"/>
              <a:t> </a:t>
            </a:r>
            <a:r>
              <a:rPr dirty="0" err="1"/>
              <a:t>ed</a:t>
            </a:r>
            <a:r>
              <a:rPr dirty="0"/>
              <a:t> al </a:t>
            </a:r>
            <a:r>
              <a:rPr dirty="0" err="1"/>
              <a:t>suo</a:t>
            </a:r>
            <a:r>
              <a:rPr dirty="0"/>
              <a:t> </a:t>
            </a:r>
            <a:r>
              <a:rPr dirty="0" err="1"/>
              <a:t>costo</a:t>
            </a:r>
            <a:r>
              <a:rPr dirty="0"/>
              <a:t> </a:t>
            </a:r>
            <a:r>
              <a:rPr dirty="0" err="1"/>
              <a:t>contenuto</a:t>
            </a:r>
            <a:r>
              <a:rPr dirty="0"/>
              <a:t> </a:t>
            </a:r>
            <a:r>
              <a:rPr dirty="0" err="1"/>
              <a:t>è</a:t>
            </a:r>
            <a:r>
              <a:rPr dirty="0"/>
              <a:t> </a:t>
            </a:r>
            <a:r>
              <a:rPr dirty="0" err="1"/>
              <a:t>stato</a:t>
            </a:r>
            <a:r>
              <a:rPr dirty="0"/>
              <a:t> </a:t>
            </a:r>
            <a:r>
              <a:rPr dirty="0" err="1"/>
              <a:t>possibile</a:t>
            </a:r>
            <a:r>
              <a:rPr dirty="0"/>
              <a:t> </a:t>
            </a:r>
            <a:r>
              <a:rPr dirty="0" err="1"/>
              <a:t>sviluppare</a:t>
            </a:r>
            <a:r>
              <a:rPr dirty="0"/>
              <a:t> un </a:t>
            </a:r>
            <a:r>
              <a:rPr dirty="0" err="1"/>
              <a:t>sistema</a:t>
            </a:r>
            <a:r>
              <a:rPr dirty="0"/>
              <a:t> </a:t>
            </a:r>
            <a:r>
              <a:rPr dirty="0" err="1"/>
              <a:t>che</a:t>
            </a:r>
            <a:r>
              <a:rPr dirty="0"/>
              <a:t> </a:t>
            </a:r>
            <a:r>
              <a:rPr dirty="0" err="1"/>
              <a:t>traccia</a:t>
            </a:r>
            <a:r>
              <a:rPr dirty="0"/>
              <a:t> </a:t>
            </a:r>
            <a:r>
              <a:rPr dirty="0" err="1"/>
              <a:t>il</a:t>
            </a:r>
            <a:r>
              <a:rPr dirty="0"/>
              <a:t> 100% del </a:t>
            </a:r>
            <a:r>
              <a:rPr dirty="0" err="1"/>
              <a:t>materiale</a:t>
            </a:r>
            <a:r>
              <a:rPr dirty="0"/>
              <a:t> </a:t>
            </a:r>
            <a:r>
              <a:rPr dirty="0" err="1"/>
              <a:t>assegnato</a:t>
            </a:r>
            <a:r>
              <a:rPr lang="it-IT" dirty="0"/>
              <a:t>.</a:t>
            </a:r>
            <a:r>
              <a:rPr dirty="0"/>
              <a:t>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48AA5BA3-5D94-9B43-AD0D-43A090D4F92D}"/>
              </a:ext>
            </a:extLst>
          </p:cNvPr>
          <p:cNvSpPr/>
          <p:nvPr/>
        </p:nvSpPr>
        <p:spPr>
          <a:xfrm>
            <a:off x="-57150" y="5052060"/>
            <a:ext cx="12306300" cy="1885654"/>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352" name="Segnaposto contenuto 2"/>
          <p:cNvSpPr txBox="1">
            <a:spLocks noGrp="1"/>
          </p:cNvSpPr>
          <p:nvPr>
            <p:ph type="body" sz="half" idx="1"/>
          </p:nvPr>
        </p:nvSpPr>
        <p:spPr>
          <a:xfrm>
            <a:off x="911225" y="1124589"/>
            <a:ext cx="10515600" cy="2968164"/>
          </a:xfrm>
          <a:prstGeom prst="rect">
            <a:avLst/>
          </a:prstGeom>
        </p:spPr>
        <p:txBody>
          <a:bodyPr/>
          <a:lstStyle/>
          <a:p>
            <a:pPr>
              <a:defRPr sz="2000">
                <a:latin typeface="+mj-lt"/>
                <a:ea typeface="+mj-ea"/>
                <a:cs typeface="+mj-cs"/>
                <a:sym typeface="Helvetica"/>
              </a:defRPr>
            </a:pPr>
            <a:endParaRPr dirty="0"/>
          </a:p>
          <a:p>
            <a:pPr>
              <a:defRPr sz="2000">
                <a:latin typeface="+mj-lt"/>
                <a:ea typeface="+mj-ea"/>
                <a:cs typeface="+mj-cs"/>
                <a:sym typeface="Helvetica"/>
              </a:defRPr>
            </a:pPr>
            <a:r>
              <a:rPr dirty="0" err="1"/>
              <a:t>L’ultimo</a:t>
            </a:r>
            <a:r>
              <a:rPr dirty="0"/>
              <a:t> </a:t>
            </a:r>
            <a:r>
              <a:rPr dirty="0" err="1"/>
              <a:t>anello</a:t>
            </a:r>
            <a:r>
              <a:rPr dirty="0"/>
              <a:t> </a:t>
            </a:r>
            <a:r>
              <a:rPr dirty="0" err="1"/>
              <a:t>degli</a:t>
            </a:r>
            <a:r>
              <a:rPr dirty="0"/>
              <a:t> </a:t>
            </a:r>
            <a:r>
              <a:rPr dirty="0" err="1"/>
              <a:t>innumerevoli</a:t>
            </a:r>
            <a:r>
              <a:rPr dirty="0"/>
              <a:t> </a:t>
            </a:r>
            <a:r>
              <a:rPr dirty="0" err="1"/>
              <a:t>investimenti</a:t>
            </a:r>
            <a:r>
              <a:rPr dirty="0"/>
              <a:t> </a:t>
            </a:r>
            <a:r>
              <a:rPr dirty="0" err="1"/>
              <a:t>che</a:t>
            </a:r>
            <a:r>
              <a:rPr dirty="0"/>
              <a:t> </a:t>
            </a:r>
            <a:r>
              <a:rPr dirty="0" err="1"/>
              <a:t>stanno</a:t>
            </a:r>
            <a:r>
              <a:rPr dirty="0"/>
              <a:t> </a:t>
            </a:r>
            <a:r>
              <a:rPr dirty="0" err="1"/>
              <a:t>dietro</a:t>
            </a:r>
            <a:r>
              <a:rPr dirty="0"/>
              <a:t> </a:t>
            </a:r>
            <a:r>
              <a:rPr dirty="0" err="1"/>
              <a:t>alla</a:t>
            </a:r>
            <a:r>
              <a:rPr dirty="0"/>
              <a:t> </a:t>
            </a:r>
            <a:r>
              <a:rPr dirty="0" err="1"/>
              <a:t>generazione</a:t>
            </a:r>
            <a:r>
              <a:rPr dirty="0"/>
              <a:t> di un </a:t>
            </a:r>
            <a:r>
              <a:rPr dirty="0" err="1"/>
              <a:t>volantino</a:t>
            </a:r>
            <a:r>
              <a:rPr dirty="0"/>
              <a:t>, se </a:t>
            </a:r>
            <a:r>
              <a:rPr dirty="0" err="1"/>
              <a:t>si</a:t>
            </a:r>
            <a:r>
              <a:rPr dirty="0"/>
              <a:t> </a:t>
            </a:r>
            <a:r>
              <a:rPr dirty="0" err="1"/>
              <a:t>desidera</a:t>
            </a:r>
            <a:r>
              <a:rPr dirty="0"/>
              <a:t> </a:t>
            </a:r>
            <a:r>
              <a:rPr dirty="0" err="1"/>
              <a:t>avere</a:t>
            </a:r>
            <a:r>
              <a:rPr dirty="0"/>
              <a:t> </a:t>
            </a:r>
            <a:r>
              <a:rPr dirty="0" err="1"/>
              <a:t>risultati</a:t>
            </a:r>
            <a:r>
              <a:rPr dirty="0"/>
              <a:t> </a:t>
            </a:r>
            <a:r>
              <a:rPr dirty="0" err="1"/>
              <a:t>alle</a:t>
            </a:r>
            <a:r>
              <a:rPr dirty="0"/>
              <a:t> </a:t>
            </a:r>
            <a:r>
              <a:rPr dirty="0" err="1"/>
              <a:t>casse</a:t>
            </a:r>
            <a:r>
              <a:rPr dirty="0"/>
              <a:t>, </a:t>
            </a:r>
            <a:r>
              <a:rPr dirty="0" err="1"/>
              <a:t>è</a:t>
            </a:r>
            <a:r>
              <a:rPr dirty="0"/>
              <a:t> </a:t>
            </a:r>
            <a:r>
              <a:rPr dirty="0" err="1"/>
              <a:t>fondamentale</a:t>
            </a:r>
            <a:r>
              <a:rPr dirty="0"/>
              <a:t> curare bene la </a:t>
            </a:r>
            <a:r>
              <a:rPr dirty="0" err="1"/>
              <a:t>consegna</a:t>
            </a:r>
            <a:r>
              <a:rPr lang="it-IT" dirty="0"/>
              <a:t>.</a:t>
            </a:r>
            <a:r>
              <a:rPr dirty="0"/>
              <a:t> </a:t>
            </a:r>
          </a:p>
          <a:p>
            <a:pPr>
              <a:defRPr sz="2000">
                <a:latin typeface="+mj-lt"/>
                <a:ea typeface="+mj-ea"/>
                <a:cs typeface="+mj-cs"/>
                <a:sym typeface="Helvetica"/>
              </a:defRPr>
            </a:pPr>
            <a:endParaRPr dirty="0"/>
          </a:p>
          <a:p>
            <a:pPr>
              <a:defRPr sz="2000">
                <a:latin typeface="+mj-lt"/>
                <a:ea typeface="+mj-ea"/>
                <a:cs typeface="+mj-cs"/>
                <a:sym typeface="Helvetica"/>
              </a:defRPr>
            </a:pPr>
            <a:r>
              <a:rPr dirty="0"/>
              <a:t>Con </a:t>
            </a:r>
            <a:r>
              <a:rPr dirty="0" err="1"/>
              <a:t>il</a:t>
            </a:r>
            <a:r>
              <a:rPr dirty="0"/>
              <a:t> </a:t>
            </a:r>
            <a:r>
              <a:rPr dirty="0" err="1"/>
              <a:t>sistema</a:t>
            </a:r>
            <a:r>
              <a:rPr dirty="0"/>
              <a:t> </a:t>
            </a:r>
            <a:r>
              <a:rPr b="1" dirty="0">
                <a:solidFill>
                  <a:srgbClr val="D9222A"/>
                </a:solidFill>
              </a:rPr>
              <a:t>RECAPITO CERTO</a:t>
            </a:r>
            <a:r>
              <a:rPr dirty="0"/>
              <a:t> </a:t>
            </a:r>
            <a:r>
              <a:rPr dirty="0" err="1"/>
              <a:t>abbiamo</a:t>
            </a:r>
            <a:r>
              <a:rPr dirty="0"/>
              <a:t> </a:t>
            </a:r>
            <a:r>
              <a:rPr dirty="0" err="1"/>
              <a:t>messo</a:t>
            </a:r>
            <a:r>
              <a:rPr dirty="0"/>
              <a:t> in </a:t>
            </a:r>
            <a:r>
              <a:rPr dirty="0" err="1"/>
              <a:t>luce</a:t>
            </a:r>
            <a:r>
              <a:rPr dirty="0"/>
              <a:t> le </a:t>
            </a:r>
            <a:r>
              <a:rPr dirty="0" err="1"/>
              <a:t>criticità</a:t>
            </a:r>
            <a:r>
              <a:rPr dirty="0"/>
              <a:t> e </a:t>
            </a:r>
            <a:r>
              <a:rPr dirty="0" err="1"/>
              <a:t>tracciato</a:t>
            </a:r>
            <a:r>
              <a:rPr dirty="0"/>
              <a:t> la </a:t>
            </a:r>
            <a:r>
              <a:rPr dirty="0" err="1"/>
              <a:t>produttività</a:t>
            </a:r>
            <a:r>
              <a:rPr dirty="0"/>
              <a:t> </a:t>
            </a:r>
            <a:r>
              <a:rPr dirty="0" err="1"/>
              <a:t>giornaliera</a:t>
            </a:r>
            <a:r>
              <a:rPr dirty="0"/>
              <a:t> </a:t>
            </a:r>
            <a:r>
              <a:rPr dirty="0" err="1"/>
              <a:t>effettiva</a:t>
            </a:r>
            <a:r>
              <a:rPr dirty="0">
                <a:solidFill>
                  <a:srgbClr val="FF0000"/>
                </a:solidFill>
              </a:rPr>
              <a:t> </a:t>
            </a:r>
            <a:r>
              <a:rPr dirty="0" err="1"/>
              <a:t>della</a:t>
            </a:r>
            <a:r>
              <a:rPr dirty="0"/>
              <a:t> </a:t>
            </a:r>
            <a:r>
              <a:rPr dirty="0" err="1"/>
              <a:t>consegna</a:t>
            </a:r>
            <a:r>
              <a:rPr lang="it-IT" dirty="0"/>
              <a:t>.</a:t>
            </a:r>
            <a:r>
              <a:rPr dirty="0"/>
              <a:t> </a:t>
            </a:r>
            <a:r>
              <a:rPr lang="it-IT" dirty="0"/>
              <a:t>Facendo</a:t>
            </a:r>
            <a:r>
              <a:rPr dirty="0"/>
              <a:t> un </a:t>
            </a:r>
            <a:r>
              <a:rPr dirty="0" err="1"/>
              <a:t>rapido</a:t>
            </a:r>
            <a:r>
              <a:rPr dirty="0"/>
              <a:t> </a:t>
            </a:r>
            <a:r>
              <a:rPr dirty="0" err="1"/>
              <a:t>calcolo</a:t>
            </a:r>
            <a:r>
              <a:rPr dirty="0"/>
              <a:t> </a:t>
            </a:r>
            <a:r>
              <a:rPr dirty="0" err="1"/>
              <a:t>si</a:t>
            </a:r>
            <a:r>
              <a:rPr dirty="0"/>
              <a:t> </a:t>
            </a:r>
            <a:r>
              <a:rPr dirty="0" err="1"/>
              <a:t>capisce</a:t>
            </a:r>
            <a:r>
              <a:rPr dirty="0"/>
              <a:t> se </a:t>
            </a:r>
            <a:r>
              <a:rPr dirty="0" err="1"/>
              <a:t>l’erogazione</a:t>
            </a:r>
            <a:r>
              <a:rPr dirty="0"/>
              <a:t> del </a:t>
            </a:r>
            <a:r>
              <a:rPr dirty="0" err="1"/>
              <a:t>servizio</a:t>
            </a:r>
            <a:r>
              <a:rPr dirty="0"/>
              <a:t> </a:t>
            </a:r>
            <a:r>
              <a:rPr dirty="0" err="1"/>
              <a:t>è</a:t>
            </a:r>
            <a:r>
              <a:rPr dirty="0"/>
              <a:t> </a:t>
            </a:r>
            <a:r>
              <a:rPr dirty="0" err="1"/>
              <a:t>sostenibile</a:t>
            </a:r>
            <a:r>
              <a:rPr dirty="0"/>
              <a:t> </a:t>
            </a:r>
            <a:r>
              <a:rPr lang="it-IT" dirty="0"/>
              <a:t>o meno </a:t>
            </a:r>
            <a:r>
              <a:rPr dirty="0"/>
              <a:t>per </a:t>
            </a:r>
            <a:r>
              <a:rPr dirty="0" err="1"/>
              <a:t>l’azienda</a:t>
            </a:r>
            <a:r>
              <a:rPr dirty="0"/>
              <a:t> </a:t>
            </a:r>
            <a:r>
              <a:rPr lang="it-IT" dirty="0"/>
              <a:t>che lo deve effettuare.</a:t>
            </a:r>
            <a:endParaRPr dirty="0"/>
          </a:p>
        </p:txBody>
      </p:sp>
      <p:sp>
        <p:nvSpPr>
          <p:cNvPr id="353" name="Titolo 1"/>
          <p:cNvSpPr txBox="1">
            <a:spLocks noGrp="1"/>
          </p:cNvSpPr>
          <p:nvPr>
            <p:ph type="title"/>
          </p:nvPr>
        </p:nvSpPr>
        <p:spPr>
          <a:xfrm>
            <a:off x="911225" y="342601"/>
            <a:ext cx="10515600" cy="1325564"/>
          </a:xfrm>
          <a:prstGeom prst="rect">
            <a:avLst/>
          </a:prstGeom>
        </p:spPr>
        <p:txBody>
          <a:bodyPr/>
          <a:lstStyle/>
          <a:p>
            <a:pPr defTabSz="722376">
              <a:defRPr sz="3160">
                <a:latin typeface="+mj-lt"/>
                <a:ea typeface="+mj-ea"/>
                <a:cs typeface="+mj-cs"/>
                <a:sym typeface="Helvetica"/>
              </a:defRPr>
            </a:pPr>
            <a:r>
              <a:rPr sz="2370" b="1" cap="all">
                <a:solidFill>
                  <a:srgbClr val="D9222A"/>
                </a:solidFill>
              </a:rPr>
              <a:t>La consegna dei volantini è l’anello fondamentale per garantire il risultato promozionale </a:t>
            </a:r>
            <a:r>
              <a:t> </a:t>
            </a:r>
          </a:p>
          <a:p>
            <a:pPr defTabSz="722376">
              <a:defRPr sz="3160">
                <a:latin typeface="+mj-lt"/>
                <a:ea typeface="+mj-ea"/>
                <a:cs typeface="+mj-cs"/>
                <a:sym typeface="Helvetica"/>
              </a:defRPr>
            </a:pPr>
            <a:r>
              <a:rPr>
                <a:solidFill>
                  <a:srgbClr val="FF0000"/>
                </a:solidFill>
              </a:rPr>
              <a:t> </a:t>
            </a:r>
          </a:p>
        </p:txBody>
      </p:sp>
      <p:pic>
        <p:nvPicPr>
          <p:cNvPr id="3" name="Immagine 2">
            <a:hlinkClick r:id="rId2"/>
            <a:extLst>
              <a:ext uri="{FF2B5EF4-FFF2-40B4-BE49-F238E27FC236}">
                <a16:creationId xmlns:a16="http://schemas.microsoft.com/office/drawing/2014/main" id="{2D8FF820-271F-464D-9602-004B88029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011" y="4259579"/>
            <a:ext cx="3929979" cy="2210613"/>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asellaDiTesto 3"/>
          <p:cNvSpPr txBox="1"/>
          <p:nvPr/>
        </p:nvSpPr>
        <p:spPr>
          <a:xfrm>
            <a:off x="5252815" y="286330"/>
            <a:ext cx="6550618" cy="6463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defRPr b="1">
                <a:latin typeface="+mj-lt"/>
                <a:ea typeface="+mj-ea"/>
                <a:cs typeface="+mj-cs"/>
                <a:sym typeface="Helvetica"/>
              </a:defRPr>
            </a:pPr>
            <a:r>
              <a:rPr dirty="0"/>
              <a:t>Le </a:t>
            </a:r>
            <a:r>
              <a:rPr dirty="0" err="1"/>
              <a:t>analisi</a:t>
            </a:r>
            <a:r>
              <a:rPr dirty="0"/>
              <a:t> ci </a:t>
            </a:r>
            <a:r>
              <a:rPr dirty="0" err="1"/>
              <a:t>dicono</a:t>
            </a:r>
            <a:r>
              <a:rPr dirty="0"/>
              <a:t> </a:t>
            </a:r>
            <a:r>
              <a:rPr dirty="0" err="1"/>
              <a:t>che</a:t>
            </a:r>
            <a:r>
              <a:rPr dirty="0"/>
              <a:t>:</a:t>
            </a:r>
            <a:endParaRPr b="0" dirty="0"/>
          </a:p>
          <a:p>
            <a:pPr defTabSz="457200">
              <a:defRPr>
                <a:latin typeface="+mj-lt"/>
                <a:ea typeface="+mj-ea"/>
                <a:cs typeface="+mj-cs"/>
                <a:sym typeface="Helvetica"/>
              </a:defRPr>
            </a:pPr>
            <a:endParaRPr lang="it-IT" dirty="0"/>
          </a:p>
          <a:p>
            <a:pPr marL="285750" indent="-285750" defTabSz="457200">
              <a:buFont typeface="Arial" panose="020B0604020202020204" pitchFamily="34" charset="0"/>
              <a:buChar char="•"/>
              <a:defRPr>
                <a:latin typeface="+mj-lt"/>
                <a:ea typeface="+mj-ea"/>
                <a:cs typeface="+mj-cs"/>
                <a:sym typeface="Helvetica"/>
              </a:defRPr>
            </a:pPr>
            <a:r>
              <a:rPr dirty="0"/>
              <a:t>Il </a:t>
            </a:r>
            <a:r>
              <a:rPr dirty="0" err="1"/>
              <a:t>nostro</a:t>
            </a:r>
            <a:r>
              <a:rPr dirty="0"/>
              <a:t> </a:t>
            </a:r>
            <a:r>
              <a:rPr dirty="0" err="1"/>
              <a:t>territorio</a:t>
            </a:r>
            <a:r>
              <a:rPr dirty="0"/>
              <a:t> </a:t>
            </a:r>
            <a:r>
              <a:rPr dirty="0" err="1"/>
              <a:t>è</a:t>
            </a:r>
            <a:r>
              <a:rPr dirty="0"/>
              <a:t> molto </a:t>
            </a:r>
            <a:r>
              <a:rPr dirty="0" err="1"/>
              <a:t>frammentato</a:t>
            </a:r>
            <a:r>
              <a:rPr dirty="0"/>
              <a:t> </a:t>
            </a:r>
          </a:p>
          <a:p>
            <a:pPr marL="285750" indent="-285750" defTabSz="457200">
              <a:buFont typeface="Arial" panose="020B0604020202020204" pitchFamily="34" charset="0"/>
              <a:buChar char="•"/>
              <a:defRPr>
                <a:latin typeface="+mj-lt"/>
                <a:ea typeface="+mj-ea"/>
                <a:cs typeface="+mj-cs"/>
                <a:sym typeface="Helvetica"/>
              </a:defRPr>
            </a:pPr>
            <a:r>
              <a:rPr dirty="0" err="1"/>
              <a:t>Dobbiamo</a:t>
            </a:r>
            <a:r>
              <a:rPr dirty="0"/>
              <a:t> </a:t>
            </a:r>
            <a:r>
              <a:rPr dirty="0" err="1"/>
              <a:t>distribuire</a:t>
            </a:r>
            <a:r>
              <a:rPr dirty="0"/>
              <a:t> in 8.000 </a:t>
            </a:r>
            <a:r>
              <a:rPr dirty="0" err="1"/>
              <a:t>comuni</a:t>
            </a:r>
            <a:r>
              <a:rPr dirty="0"/>
              <a:t> (</a:t>
            </a:r>
            <a:r>
              <a:rPr dirty="0" err="1"/>
              <a:t>che</a:t>
            </a:r>
            <a:r>
              <a:rPr dirty="0"/>
              <a:t> </a:t>
            </a:r>
            <a:r>
              <a:rPr dirty="0" err="1"/>
              <a:t>hanno</a:t>
            </a:r>
            <a:r>
              <a:rPr dirty="0"/>
              <a:t> </a:t>
            </a:r>
            <a:r>
              <a:rPr dirty="0" err="1"/>
              <a:t>caratteristiche</a:t>
            </a:r>
            <a:r>
              <a:rPr dirty="0"/>
              <a:t> molto diverse </a:t>
            </a:r>
            <a:r>
              <a:rPr dirty="0" err="1"/>
              <a:t>dalle</a:t>
            </a:r>
            <a:r>
              <a:rPr dirty="0"/>
              <a:t> </a:t>
            </a:r>
            <a:r>
              <a:rPr dirty="0" err="1"/>
              <a:t>città</a:t>
            </a:r>
            <a:r>
              <a:rPr dirty="0"/>
              <a:t>)</a:t>
            </a:r>
          </a:p>
          <a:p>
            <a:pPr marL="285750" indent="-285750" defTabSz="457200">
              <a:buFont typeface="Arial" panose="020B0604020202020204" pitchFamily="34" charset="0"/>
              <a:buChar char="•"/>
              <a:defRPr>
                <a:latin typeface="+mj-lt"/>
                <a:ea typeface="+mj-ea"/>
                <a:cs typeface="+mj-cs"/>
                <a:sym typeface="Helvetica"/>
              </a:defRPr>
            </a:pPr>
            <a:r>
              <a:rPr dirty="0" err="1"/>
              <a:t>L’Italia</a:t>
            </a:r>
            <a:r>
              <a:rPr dirty="0"/>
              <a:t> </a:t>
            </a:r>
            <a:r>
              <a:rPr dirty="0" err="1"/>
              <a:t>è</a:t>
            </a:r>
            <a:r>
              <a:rPr dirty="0"/>
              <a:t> </a:t>
            </a:r>
            <a:r>
              <a:rPr dirty="0" err="1"/>
              <a:t>attraversata</a:t>
            </a:r>
            <a:r>
              <a:rPr dirty="0"/>
              <a:t> da </a:t>
            </a:r>
            <a:r>
              <a:rPr dirty="0" err="1"/>
              <a:t>Alpi</a:t>
            </a:r>
            <a:r>
              <a:rPr dirty="0"/>
              <a:t> e </a:t>
            </a:r>
            <a:r>
              <a:rPr dirty="0" err="1"/>
              <a:t>Appennini</a:t>
            </a:r>
            <a:endParaRPr dirty="0"/>
          </a:p>
          <a:p>
            <a:pPr marL="285750" indent="-285750" defTabSz="457200">
              <a:buFont typeface="Arial" panose="020B0604020202020204" pitchFamily="34" charset="0"/>
              <a:buChar char="•"/>
              <a:defRPr>
                <a:latin typeface="+mj-lt"/>
                <a:ea typeface="+mj-ea"/>
                <a:cs typeface="+mj-cs"/>
                <a:sym typeface="Helvetica"/>
              </a:defRPr>
            </a:pPr>
            <a:r>
              <a:rPr dirty="0"/>
              <a:t>Le zone ad </a:t>
            </a:r>
            <a:r>
              <a:rPr dirty="0" err="1"/>
              <a:t>alta</a:t>
            </a:r>
            <a:r>
              <a:rPr dirty="0"/>
              <a:t> </a:t>
            </a:r>
            <a:r>
              <a:rPr dirty="0" err="1"/>
              <a:t>densità</a:t>
            </a:r>
            <a:r>
              <a:rPr dirty="0"/>
              <a:t> </a:t>
            </a:r>
            <a:r>
              <a:rPr dirty="0" err="1"/>
              <a:t>abitativa</a:t>
            </a:r>
            <a:r>
              <a:rPr dirty="0"/>
              <a:t> </a:t>
            </a:r>
            <a:r>
              <a:rPr dirty="0" err="1"/>
              <a:t>sono</a:t>
            </a:r>
            <a:r>
              <a:rPr dirty="0"/>
              <a:t> </a:t>
            </a:r>
            <a:r>
              <a:rPr dirty="0" err="1"/>
              <a:t>poche</a:t>
            </a:r>
            <a:endParaRPr dirty="0"/>
          </a:p>
          <a:p>
            <a:pPr defTabSz="457200">
              <a:defRPr>
                <a:latin typeface="+mj-lt"/>
                <a:ea typeface="+mj-ea"/>
                <a:cs typeface="+mj-cs"/>
                <a:sym typeface="Helvetica"/>
              </a:defRPr>
            </a:pPr>
            <a:endParaRPr dirty="0"/>
          </a:p>
          <a:p>
            <a:pPr defTabSz="457200">
              <a:defRPr b="1">
                <a:latin typeface="+mj-lt"/>
                <a:ea typeface="+mj-ea"/>
                <a:cs typeface="+mj-cs"/>
                <a:sym typeface="Helvetica"/>
              </a:defRPr>
            </a:pPr>
            <a:r>
              <a:rPr dirty="0"/>
              <a:t>I numeri ci </a:t>
            </a:r>
            <a:r>
              <a:rPr dirty="0" err="1"/>
              <a:t>dicono</a:t>
            </a:r>
            <a:r>
              <a:rPr dirty="0"/>
              <a:t> </a:t>
            </a:r>
            <a:r>
              <a:rPr dirty="0" err="1"/>
              <a:t>che</a:t>
            </a:r>
            <a:r>
              <a:rPr dirty="0"/>
              <a:t>:</a:t>
            </a:r>
            <a:endParaRPr b="0" dirty="0"/>
          </a:p>
          <a:p>
            <a:pPr defTabSz="457200">
              <a:defRPr>
                <a:latin typeface="+mj-lt"/>
                <a:ea typeface="+mj-ea"/>
                <a:cs typeface="+mj-cs"/>
                <a:sym typeface="Helvetica"/>
              </a:defRPr>
            </a:pPr>
            <a:endParaRPr b="0" dirty="0"/>
          </a:p>
          <a:p>
            <a:pPr marL="285750" indent="-285750" defTabSz="457200">
              <a:buFont typeface="Arial" panose="020B0604020202020204" pitchFamily="34" charset="0"/>
              <a:buChar char="•"/>
              <a:defRPr>
                <a:latin typeface="+mj-lt"/>
                <a:ea typeface="+mj-ea"/>
                <a:cs typeface="+mj-cs"/>
                <a:sym typeface="Helvetica"/>
              </a:defRPr>
            </a:pPr>
            <a:r>
              <a:rPr lang="it-IT" dirty="0"/>
              <a:t>I</a:t>
            </a:r>
            <a:r>
              <a:rPr dirty="0"/>
              <a:t>l 53% </a:t>
            </a:r>
            <a:r>
              <a:rPr dirty="0" err="1"/>
              <a:t>dei</a:t>
            </a:r>
            <a:r>
              <a:rPr dirty="0"/>
              <a:t> </a:t>
            </a:r>
            <a:r>
              <a:rPr dirty="0" err="1"/>
              <a:t>comuni</a:t>
            </a:r>
            <a:r>
              <a:rPr dirty="0"/>
              <a:t> </a:t>
            </a:r>
            <a:r>
              <a:rPr dirty="0" err="1"/>
              <a:t>italiani</a:t>
            </a:r>
            <a:r>
              <a:rPr dirty="0"/>
              <a:t> ha </a:t>
            </a:r>
            <a:r>
              <a:rPr dirty="0" err="1"/>
              <a:t>una</a:t>
            </a:r>
            <a:r>
              <a:rPr dirty="0"/>
              <a:t> </a:t>
            </a:r>
            <a:r>
              <a:rPr dirty="0" err="1"/>
              <a:t>bassa</a:t>
            </a:r>
            <a:r>
              <a:rPr dirty="0"/>
              <a:t> </a:t>
            </a:r>
            <a:r>
              <a:rPr dirty="0" err="1"/>
              <a:t>densità</a:t>
            </a:r>
            <a:r>
              <a:rPr dirty="0"/>
              <a:t> </a:t>
            </a:r>
            <a:r>
              <a:rPr dirty="0" err="1"/>
              <a:t>abitativa</a:t>
            </a:r>
            <a:r>
              <a:rPr dirty="0"/>
              <a:t> con </a:t>
            </a:r>
            <a:r>
              <a:rPr dirty="0" err="1"/>
              <a:t>una</a:t>
            </a:r>
            <a:r>
              <a:rPr dirty="0"/>
              <a:t> </a:t>
            </a:r>
            <a:r>
              <a:rPr dirty="0" err="1"/>
              <a:t>produttività</a:t>
            </a:r>
            <a:r>
              <a:rPr dirty="0"/>
              <a:t> </a:t>
            </a:r>
            <a:r>
              <a:rPr dirty="0" err="1"/>
              <a:t>giornaliera</a:t>
            </a:r>
            <a:r>
              <a:rPr dirty="0"/>
              <a:t> per persona di circa 800/1000 </a:t>
            </a:r>
            <a:r>
              <a:rPr dirty="0" err="1"/>
              <a:t>pezzi</a:t>
            </a:r>
            <a:endParaRPr dirty="0"/>
          </a:p>
          <a:p>
            <a:pPr marL="285750" indent="-285750" defTabSz="457200">
              <a:buFont typeface="Arial" panose="020B0604020202020204" pitchFamily="34" charset="0"/>
              <a:buChar char="•"/>
              <a:defRPr>
                <a:latin typeface="+mj-lt"/>
                <a:ea typeface="+mj-ea"/>
                <a:cs typeface="+mj-cs"/>
                <a:sym typeface="Helvetica"/>
              </a:defRPr>
            </a:pPr>
            <a:r>
              <a:rPr lang="it-IT" dirty="0"/>
              <a:t>I</a:t>
            </a:r>
            <a:r>
              <a:rPr dirty="0"/>
              <a:t>l 20 % </a:t>
            </a:r>
            <a:r>
              <a:rPr dirty="0" err="1"/>
              <a:t>dei</a:t>
            </a:r>
            <a:r>
              <a:rPr dirty="0"/>
              <a:t> </a:t>
            </a:r>
            <a:r>
              <a:rPr dirty="0" err="1"/>
              <a:t>comuni</a:t>
            </a:r>
            <a:r>
              <a:rPr dirty="0"/>
              <a:t> ha </a:t>
            </a:r>
            <a:r>
              <a:rPr dirty="0" err="1"/>
              <a:t>una</a:t>
            </a:r>
            <a:r>
              <a:rPr dirty="0"/>
              <a:t> </a:t>
            </a:r>
            <a:r>
              <a:rPr dirty="0" err="1"/>
              <a:t>densità</a:t>
            </a:r>
            <a:r>
              <a:rPr dirty="0"/>
              <a:t> </a:t>
            </a:r>
            <a:r>
              <a:rPr dirty="0" err="1"/>
              <a:t>abitativa</a:t>
            </a:r>
            <a:r>
              <a:rPr dirty="0"/>
              <a:t> media con con </a:t>
            </a:r>
            <a:r>
              <a:rPr dirty="0" err="1"/>
              <a:t>una</a:t>
            </a:r>
            <a:r>
              <a:rPr dirty="0"/>
              <a:t> </a:t>
            </a:r>
            <a:r>
              <a:rPr dirty="0" err="1"/>
              <a:t>produttività</a:t>
            </a:r>
            <a:r>
              <a:rPr dirty="0"/>
              <a:t> </a:t>
            </a:r>
            <a:r>
              <a:rPr dirty="0" err="1"/>
              <a:t>giornaliera</a:t>
            </a:r>
            <a:r>
              <a:rPr dirty="0"/>
              <a:t> per persona di circa 1500/1700 </a:t>
            </a:r>
            <a:r>
              <a:rPr dirty="0" err="1"/>
              <a:t>pezzi</a:t>
            </a:r>
            <a:endParaRPr dirty="0"/>
          </a:p>
          <a:p>
            <a:pPr marL="285750" indent="-285750" defTabSz="457200">
              <a:buFont typeface="Arial" panose="020B0604020202020204" pitchFamily="34" charset="0"/>
              <a:buChar char="•"/>
              <a:defRPr>
                <a:latin typeface="+mj-lt"/>
                <a:ea typeface="+mj-ea"/>
                <a:cs typeface="+mj-cs"/>
                <a:sym typeface="Helvetica"/>
              </a:defRPr>
            </a:pPr>
            <a:r>
              <a:rPr lang="it-IT" dirty="0"/>
              <a:t>I</a:t>
            </a:r>
            <a:r>
              <a:rPr dirty="0"/>
              <a:t>l 27% </a:t>
            </a:r>
            <a:r>
              <a:rPr dirty="0" err="1"/>
              <a:t>dei</a:t>
            </a:r>
            <a:r>
              <a:rPr dirty="0"/>
              <a:t> </a:t>
            </a:r>
            <a:r>
              <a:rPr dirty="0" err="1"/>
              <a:t>comuni</a:t>
            </a:r>
            <a:r>
              <a:rPr dirty="0"/>
              <a:t> ha </a:t>
            </a:r>
            <a:r>
              <a:rPr dirty="0" err="1"/>
              <a:t>una</a:t>
            </a:r>
            <a:r>
              <a:rPr dirty="0"/>
              <a:t> </a:t>
            </a:r>
            <a:r>
              <a:rPr dirty="0" err="1"/>
              <a:t>densità</a:t>
            </a:r>
            <a:r>
              <a:rPr dirty="0"/>
              <a:t> </a:t>
            </a:r>
            <a:r>
              <a:rPr dirty="0" err="1"/>
              <a:t>abitativa</a:t>
            </a:r>
            <a:r>
              <a:rPr dirty="0"/>
              <a:t> </a:t>
            </a:r>
            <a:r>
              <a:rPr dirty="0" err="1"/>
              <a:t>alta</a:t>
            </a:r>
            <a:r>
              <a:rPr dirty="0"/>
              <a:t> con </a:t>
            </a:r>
            <a:r>
              <a:rPr dirty="0" err="1"/>
              <a:t>una</a:t>
            </a:r>
            <a:r>
              <a:rPr dirty="0"/>
              <a:t> </a:t>
            </a:r>
            <a:r>
              <a:rPr dirty="0" err="1"/>
              <a:t>produttività</a:t>
            </a:r>
            <a:r>
              <a:rPr dirty="0"/>
              <a:t> </a:t>
            </a:r>
            <a:r>
              <a:rPr dirty="0" err="1"/>
              <a:t>giornaliera</a:t>
            </a:r>
            <a:r>
              <a:rPr dirty="0"/>
              <a:t> per persona di circa di circa 2500/3000 </a:t>
            </a:r>
            <a:r>
              <a:rPr dirty="0" err="1"/>
              <a:t>pezzi</a:t>
            </a:r>
            <a:r>
              <a:rPr dirty="0"/>
              <a:t> </a:t>
            </a:r>
          </a:p>
          <a:p>
            <a:pPr marL="285750" indent="-285750" defTabSz="457200">
              <a:buFont typeface="Arial" panose="020B0604020202020204" pitchFamily="34" charset="0"/>
              <a:buChar char="•"/>
              <a:defRPr>
                <a:latin typeface="+mj-lt"/>
                <a:ea typeface="+mj-ea"/>
                <a:cs typeface="+mj-cs"/>
                <a:sym typeface="Helvetica"/>
              </a:defRPr>
            </a:pPr>
            <a:r>
              <a:rPr dirty="0" err="1"/>
              <a:t>L’agenzia</a:t>
            </a:r>
            <a:r>
              <a:rPr dirty="0"/>
              <a:t> </a:t>
            </a:r>
            <a:r>
              <a:rPr dirty="0" err="1"/>
              <a:t>distributiva</a:t>
            </a:r>
            <a:r>
              <a:rPr dirty="0"/>
              <a:t> </a:t>
            </a:r>
            <a:r>
              <a:rPr dirty="0" err="1"/>
              <a:t>tradizionale</a:t>
            </a:r>
            <a:r>
              <a:rPr dirty="0"/>
              <a:t> non </a:t>
            </a:r>
            <a:r>
              <a:rPr dirty="0" err="1"/>
              <a:t>può</a:t>
            </a:r>
            <a:r>
              <a:rPr dirty="0"/>
              <a:t> </a:t>
            </a:r>
            <a:r>
              <a:rPr dirty="0" err="1"/>
              <a:t>regge</a:t>
            </a:r>
            <a:r>
              <a:rPr lang="it-IT" dirty="0"/>
              <a:t>re</a:t>
            </a:r>
            <a:r>
              <a:rPr dirty="0"/>
              <a:t> </a:t>
            </a:r>
            <a:r>
              <a:rPr dirty="0" err="1"/>
              <a:t>il</a:t>
            </a:r>
            <a:r>
              <a:rPr dirty="0"/>
              <a:t> </a:t>
            </a:r>
            <a:r>
              <a:rPr dirty="0" err="1"/>
              <a:t>costo</a:t>
            </a:r>
            <a:r>
              <a:rPr dirty="0"/>
              <a:t> a persona. La </a:t>
            </a:r>
            <a:r>
              <a:rPr dirty="0" err="1"/>
              <a:t>distribuzione</a:t>
            </a:r>
            <a:r>
              <a:rPr dirty="0"/>
              <a:t> in </a:t>
            </a:r>
            <a:r>
              <a:rPr dirty="0" err="1"/>
              <a:t>doppia</a:t>
            </a:r>
            <a:r>
              <a:rPr dirty="0"/>
              <a:t> –</a:t>
            </a:r>
            <a:r>
              <a:rPr lang="it-IT" dirty="0"/>
              <a:t> </a:t>
            </a:r>
            <a:r>
              <a:rPr dirty="0" err="1"/>
              <a:t>tripla</a:t>
            </a:r>
            <a:r>
              <a:rPr dirty="0"/>
              <a:t> </a:t>
            </a:r>
            <a:r>
              <a:rPr dirty="0" err="1"/>
              <a:t>quadrupla</a:t>
            </a:r>
            <a:r>
              <a:rPr dirty="0"/>
              <a:t> non </a:t>
            </a:r>
            <a:r>
              <a:rPr dirty="0" err="1"/>
              <a:t>è</a:t>
            </a:r>
            <a:r>
              <a:rPr dirty="0"/>
              <a:t> </a:t>
            </a:r>
            <a:r>
              <a:rPr dirty="0" err="1"/>
              <a:t>realistica</a:t>
            </a:r>
            <a:r>
              <a:rPr dirty="0"/>
              <a:t> (per un </a:t>
            </a:r>
            <a:r>
              <a:rPr dirty="0" err="1"/>
              <a:t>problema</a:t>
            </a:r>
            <a:r>
              <a:rPr dirty="0"/>
              <a:t> di </a:t>
            </a:r>
            <a:r>
              <a:rPr dirty="0" err="1"/>
              <a:t>pezzi</a:t>
            </a:r>
            <a:r>
              <a:rPr dirty="0"/>
              <a:t> /peso e </a:t>
            </a:r>
            <a:r>
              <a:rPr dirty="0" err="1"/>
              <a:t>rifornimento</a:t>
            </a:r>
            <a:r>
              <a:rPr dirty="0"/>
              <a:t> al </a:t>
            </a:r>
            <a:r>
              <a:rPr dirty="0" err="1"/>
              <a:t>singolo</a:t>
            </a:r>
            <a:r>
              <a:rPr dirty="0"/>
              <a:t> </a:t>
            </a:r>
            <a:r>
              <a:rPr dirty="0" err="1"/>
              <a:t>distributore</a:t>
            </a:r>
            <a:r>
              <a:rPr dirty="0"/>
              <a:t>)</a:t>
            </a:r>
          </a:p>
        </p:txBody>
      </p:sp>
      <p:pic>
        <p:nvPicPr>
          <p:cNvPr id="356" name="Brochure Recapito_certo_COPERTINA.jpg" descr="Brochure Recapito_certo_COPERTINA.jpg"/>
          <p:cNvPicPr>
            <a:picLocks noChangeAspect="1"/>
          </p:cNvPicPr>
          <p:nvPr/>
        </p:nvPicPr>
        <p:blipFill>
          <a:blip r:embed="rId2">
            <a:extLst/>
          </a:blip>
          <a:stretch>
            <a:fillRect/>
          </a:stretch>
        </p:blipFill>
        <p:spPr>
          <a:xfrm>
            <a:off x="-28977" y="-1"/>
            <a:ext cx="4848302" cy="6858001"/>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p:tmAbs val="0"/>
                                  </p:iterate>
                                  <p:childTnLst>
                                    <p:set>
                                      <p:cBhvr>
                                        <p:cTn id="6" dur="1" fill="hold">
                                          <p:stCondLst>
                                            <p:cond delay="0"/>
                                          </p:stCondLst>
                                        </p:cTn>
                                        <p:tgtEl>
                                          <p:spTgt spid="355"/>
                                        </p:tgtEl>
                                        <p:attrNameLst>
                                          <p:attrName>style.visibility</p:attrName>
                                        </p:attrNameLst>
                                      </p:cBhvr>
                                      <p:to>
                                        <p:strVal val="visible"/>
                                      </p:to>
                                    </p:set>
                                    <p:anim calcmode="lin" valueType="num">
                                      <p:cBhvr additive="base">
                                        <p:cTn id="7" dur="500" fill="hold"/>
                                        <p:tgtEl>
                                          <p:spTgt spid="355"/>
                                        </p:tgtEl>
                                        <p:attrNameLst>
                                          <p:attrName>ppt_x</p:attrName>
                                        </p:attrNameLst>
                                      </p:cBhvr>
                                      <p:tavLst>
                                        <p:tav tm="0">
                                          <p:val>
                                            <p:strVal val="1+#ppt_w/2"/>
                                          </p:val>
                                        </p:tav>
                                        <p:tav tm="100000">
                                          <p:val>
                                            <p:strVal val="#ppt_x"/>
                                          </p:val>
                                        </p:tav>
                                      </p:tavLst>
                                    </p:anim>
                                    <p:anim calcmode="lin" valueType="num">
                                      <p:cBhvr additive="base">
                                        <p:cTn id="8" dur="500" fill="hold"/>
                                        <p:tgtEl>
                                          <p:spTgt spid="3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Rectangle 12"/>
          <p:cNvSpPr/>
          <p:nvPr/>
        </p:nvSpPr>
        <p:spPr>
          <a:xfrm>
            <a:off x="-125946" y="-79542"/>
            <a:ext cx="12429932"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359" name="Segnaposto contenuto 2"/>
          <p:cNvSpPr txBox="1">
            <a:spLocks noGrp="1"/>
          </p:cNvSpPr>
          <p:nvPr>
            <p:ph type="body" sz="quarter" idx="1"/>
          </p:nvPr>
        </p:nvSpPr>
        <p:spPr>
          <a:xfrm>
            <a:off x="466924" y="2382371"/>
            <a:ext cx="5487186" cy="2219382"/>
          </a:xfrm>
          <a:prstGeom prst="rect">
            <a:avLst/>
          </a:prstGeom>
        </p:spPr>
        <p:txBody>
          <a:bodyPr/>
          <a:lstStyle/>
          <a:p>
            <a:pPr marL="0" indent="0">
              <a:buSzTx/>
              <a:buFontTx/>
              <a:buNone/>
              <a:defRPr sz="2000">
                <a:latin typeface="+mj-lt"/>
                <a:ea typeface="+mj-ea"/>
                <a:cs typeface="+mj-cs"/>
                <a:sym typeface="Helvetica"/>
              </a:defRPr>
            </a:pPr>
            <a:r>
              <a:rPr dirty="0"/>
              <a:t>Dal 2010 </a:t>
            </a:r>
            <a:r>
              <a:rPr b="1" cap="all" dirty="0" err="1">
                <a:solidFill>
                  <a:srgbClr val="F9C623"/>
                </a:solidFill>
              </a:rPr>
              <a:t>Recapito</a:t>
            </a:r>
            <a:r>
              <a:rPr b="1" cap="all" dirty="0">
                <a:solidFill>
                  <a:srgbClr val="F9C623"/>
                </a:solidFill>
              </a:rPr>
              <a:t> </a:t>
            </a:r>
            <a:r>
              <a:rPr b="1" cap="all" dirty="0" err="1">
                <a:solidFill>
                  <a:srgbClr val="F9C623"/>
                </a:solidFill>
              </a:rPr>
              <a:t>Certo</a:t>
            </a:r>
            <a:r>
              <a:rPr dirty="0"/>
              <a:t> </a:t>
            </a:r>
            <a:r>
              <a:rPr dirty="0" err="1"/>
              <a:t>è</a:t>
            </a:r>
            <a:r>
              <a:rPr dirty="0"/>
              <a:t> </a:t>
            </a:r>
            <a:r>
              <a:rPr dirty="0" err="1"/>
              <a:t>all’opera</a:t>
            </a:r>
            <a:r>
              <a:rPr dirty="0"/>
              <a:t> per </a:t>
            </a:r>
            <a:r>
              <a:rPr dirty="0" err="1"/>
              <a:t>risolvere</a:t>
            </a:r>
            <a:r>
              <a:rPr dirty="0"/>
              <a:t> </a:t>
            </a:r>
            <a:r>
              <a:rPr dirty="0" err="1"/>
              <a:t>questo</a:t>
            </a:r>
            <a:r>
              <a:rPr dirty="0"/>
              <a:t> </a:t>
            </a:r>
            <a:r>
              <a:rPr dirty="0" err="1"/>
              <a:t>problema</a:t>
            </a:r>
            <a:r>
              <a:rPr dirty="0"/>
              <a:t> e dare </a:t>
            </a:r>
            <a:r>
              <a:rPr dirty="0" err="1"/>
              <a:t>garanzie</a:t>
            </a:r>
            <a:r>
              <a:rPr dirty="0"/>
              <a:t> </a:t>
            </a:r>
            <a:r>
              <a:rPr dirty="0" err="1"/>
              <a:t>alla</a:t>
            </a:r>
            <a:r>
              <a:rPr dirty="0"/>
              <a:t> </a:t>
            </a:r>
            <a:r>
              <a:rPr dirty="0" err="1"/>
              <a:t>filiera</a:t>
            </a:r>
            <a:r>
              <a:rPr dirty="0"/>
              <a:t> del </a:t>
            </a:r>
            <a:r>
              <a:rPr dirty="0" err="1"/>
              <a:t>volantino</a:t>
            </a:r>
            <a:r>
              <a:rPr dirty="0"/>
              <a:t> (</a:t>
            </a:r>
            <a:r>
              <a:rPr dirty="0" err="1"/>
              <a:t>dalla</a:t>
            </a:r>
            <a:r>
              <a:rPr dirty="0"/>
              <a:t> </a:t>
            </a:r>
            <a:r>
              <a:rPr dirty="0" err="1"/>
              <a:t>stampa</a:t>
            </a:r>
            <a:r>
              <a:rPr dirty="0"/>
              <a:t>  </a:t>
            </a:r>
            <a:r>
              <a:rPr dirty="0" err="1"/>
              <a:t>alla</a:t>
            </a:r>
            <a:r>
              <a:rPr dirty="0"/>
              <a:t> </a:t>
            </a:r>
            <a:r>
              <a:rPr dirty="0" err="1"/>
              <a:t>certificazione</a:t>
            </a:r>
            <a:r>
              <a:rPr dirty="0"/>
              <a:t> </a:t>
            </a:r>
            <a:r>
              <a:rPr dirty="0" err="1"/>
              <a:t>della</a:t>
            </a:r>
            <a:r>
              <a:rPr dirty="0"/>
              <a:t> </a:t>
            </a:r>
            <a:r>
              <a:rPr dirty="0" err="1"/>
              <a:t>consegna</a:t>
            </a:r>
            <a:r>
              <a:rPr dirty="0"/>
              <a:t>). </a:t>
            </a:r>
            <a:r>
              <a:rPr dirty="0" err="1"/>
              <a:t>Nel</a:t>
            </a:r>
            <a:r>
              <a:rPr dirty="0"/>
              <a:t> </a:t>
            </a:r>
            <a:r>
              <a:rPr dirty="0" err="1"/>
              <a:t>corso</a:t>
            </a:r>
            <a:r>
              <a:rPr dirty="0"/>
              <a:t> del tempo ha </a:t>
            </a:r>
            <a:r>
              <a:rPr dirty="0" err="1"/>
              <a:t>sviluppato</a:t>
            </a:r>
            <a:r>
              <a:rPr dirty="0"/>
              <a:t> </a:t>
            </a:r>
            <a:r>
              <a:rPr dirty="0" err="1"/>
              <a:t>nuovi</a:t>
            </a:r>
            <a:r>
              <a:rPr dirty="0"/>
              <a:t> </a:t>
            </a:r>
            <a:r>
              <a:rPr dirty="0" err="1"/>
              <a:t>servizi</a:t>
            </a:r>
            <a:r>
              <a:rPr dirty="0"/>
              <a:t> </a:t>
            </a:r>
            <a:r>
              <a:rPr dirty="0" err="1"/>
              <a:t>che</a:t>
            </a:r>
            <a:r>
              <a:rPr dirty="0"/>
              <a:t> </a:t>
            </a:r>
            <a:r>
              <a:rPr dirty="0" err="1"/>
              <a:t>forniscono</a:t>
            </a:r>
            <a:r>
              <a:rPr dirty="0"/>
              <a:t> </a:t>
            </a:r>
            <a:r>
              <a:rPr dirty="0" err="1"/>
              <a:t>dati</a:t>
            </a:r>
            <a:r>
              <a:rPr dirty="0"/>
              <a:t> di </a:t>
            </a:r>
            <a:r>
              <a:rPr dirty="0" err="1"/>
              <a:t>effettiva</a:t>
            </a:r>
            <a:r>
              <a:rPr dirty="0"/>
              <a:t> </a:t>
            </a:r>
            <a:r>
              <a:rPr dirty="0" err="1"/>
              <a:t>lettura</a:t>
            </a:r>
            <a:r>
              <a:rPr dirty="0"/>
              <a:t> </a:t>
            </a:r>
            <a:r>
              <a:rPr dirty="0" err="1"/>
              <a:t>dei</a:t>
            </a:r>
            <a:r>
              <a:rPr dirty="0"/>
              <a:t> </a:t>
            </a:r>
            <a:r>
              <a:rPr dirty="0" err="1"/>
              <a:t>volantini</a:t>
            </a:r>
            <a:r>
              <a:rPr dirty="0"/>
              <a:t> e </a:t>
            </a:r>
            <a:r>
              <a:rPr dirty="0" err="1"/>
              <a:t>collegano</a:t>
            </a:r>
            <a:r>
              <a:rPr dirty="0"/>
              <a:t> </a:t>
            </a:r>
            <a:r>
              <a:rPr dirty="0" err="1"/>
              <a:t>il</a:t>
            </a:r>
            <a:r>
              <a:rPr dirty="0"/>
              <a:t> </a:t>
            </a:r>
            <a:r>
              <a:rPr dirty="0" err="1"/>
              <a:t>mondo</a:t>
            </a:r>
            <a:r>
              <a:rPr dirty="0"/>
              <a:t> </a:t>
            </a:r>
            <a:r>
              <a:rPr dirty="0" err="1"/>
              <a:t>cartaceo</a:t>
            </a:r>
            <a:r>
              <a:rPr dirty="0"/>
              <a:t> con </a:t>
            </a:r>
            <a:r>
              <a:rPr dirty="0" err="1"/>
              <a:t>quello</a:t>
            </a:r>
            <a:r>
              <a:rPr dirty="0"/>
              <a:t> web. </a:t>
            </a:r>
          </a:p>
        </p:txBody>
      </p:sp>
      <p:pic>
        <p:nvPicPr>
          <p:cNvPr id="3" name="Immagine 2">
            <a:extLst>
              <a:ext uri="{FF2B5EF4-FFF2-40B4-BE49-F238E27FC236}">
                <a16:creationId xmlns:a16="http://schemas.microsoft.com/office/drawing/2014/main" id="{29FBDB33-2A87-C04E-BAD9-F26E11F17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213" y="654324"/>
            <a:ext cx="5482793" cy="548279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700"/>
                                  </p:stCondLst>
                                  <p:childTnLst>
                                    <p:animScale>
                                      <p:cBhvr>
                                        <p:cTn id="6" dur="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C2D2D"/>
        </a:solidFill>
        <a:effectLst/>
      </p:bgPr>
    </p:bg>
    <p:spTree>
      <p:nvGrpSpPr>
        <p:cNvPr id="1" name=""/>
        <p:cNvGrpSpPr/>
        <p:nvPr/>
      </p:nvGrpSpPr>
      <p:grpSpPr>
        <a:xfrm>
          <a:off x="0" y="0"/>
          <a:ext cx="0" cy="0"/>
          <a:chOff x="0" y="0"/>
          <a:chExt cx="0" cy="0"/>
        </a:xfrm>
      </p:grpSpPr>
      <p:sp>
        <p:nvSpPr>
          <p:cNvPr id="363" name="Titolo 1"/>
          <p:cNvSpPr txBox="1">
            <a:spLocks noGrp="1"/>
          </p:cNvSpPr>
          <p:nvPr>
            <p:ph type="title"/>
          </p:nvPr>
        </p:nvSpPr>
        <p:spPr>
          <a:xfrm>
            <a:off x="487188" y="820780"/>
            <a:ext cx="5743660" cy="1750383"/>
          </a:xfrm>
          <a:prstGeom prst="rect">
            <a:avLst/>
          </a:prstGeom>
        </p:spPr>
        <p:txBody>
          <a:bodyPr/>
          <a:lstStyle>
            <a:lvl1pPr>
              <a:defRPr sz="3000" b="1">
                <a:solidFill>
                  <a:srgbClr val="F9C623"/>
                </a:solidFill>
                <a:latin typeface="+mj-lt"/>
                <a:ea typeface="+mj-ea"/>
                <a:cs typeface="+mj-cs"/>
                <a:sym typeface="Helvetica"/>
              </a:defRPr>
            </a:lvl1pPr>
          </a:lstStyle>
          <a:p>
            <a:r>
              <a:rPr dirty="0"/>
              <a:t>RECAPITO CERTO: un </a:t>
            </a:r>
            <a:r>
              <a:rPr dirty="0" err="1"/>
              <a:t>servizio</a:t>
            </a:r>
            <a:r>
              <a:rPr dirty="0"/>
              <a:t> </a:t>
            </a:r>
            <a:r>
              <a:rPr dirty="0" err="1"/>
              <a:t>che</a:t>
            </a:r>
            <a:r>
              <a:rPr dirty="0"/>
              <a:t> </a:t>
            </a:r>
            <a:r>
              <a:rPr dirty="0" err="1"/>
              <a:t>controlla</a:t>
            </a:r>
            <a:r>
              <a:rPr dirty="0"/>
              <a:t> </a:t>
            </a:r>
            <a:r>
              <a:rPr dirty="0" err="1"/>
              <a:t>il</a:t>
            </a:r>
            <a:r>
              <a:rPr dirty="0"/>
              <a:t> 100% del </a:t>
            </a:r>
            <a:r>
              <a:rPr dirty="0" err="1"/>
              <a:t>processo</a:t>
            </a:r>
            <a:endParaRPr dirty="0"/>
          </a:p>
        </p:txBody>
      </p:sp>
      <p:sp>
        <p:nvSpPr>
          <p:cNvPr id="364" name="Segnaposto contenuto 2"/>
          <p:cNvSpPr txBox="1">
            <a:spLocks noGrp="1"/>
          </p:cNvSpPr>
          <p:nvPr>
            <p:ph type="body" sz="quarter" idx="1"/>
          </p:nvPr>
        </p:nvSpPr>
        <p:spPr>
          <a:xfrm>
            <a:off x="487187" y="2860463"/>
            <a:ext cx="5332108" cy="2293479"/>
          </a:xfrm>
          <a:prstGeom prst="rect">
            <a:avLst/>
          </a:prstGeom>
        </p:spPr>
        <p:txBody>
          <a:bodyPr>
            <a:noAutofit/>
          </a:bodyPr>
          <a:lstStyle>
            <a:lvl1pPr marL="0" indent="0">
              <a:lnSpc>
                <a:spcPct val="100000"/>
              </a:lnSpc>
              <a:buSzTx/>
              <a:buFontTx/>
              <a:buNone/>
              <a:defRPr sz="2000">
                <a:latin typeface="+mj-lt"/>
                <a:ea typeface="+mj-ea"/>
                <a:cs typeface="+mj-cs"/>
                <a:sym typeface="Helvetica"/>
              </a:defRPr>
            </a:lvl1pPr>
          </a:lstStyle>
          <a:p>
            <a:r>
              <a:rPr lang="it-IT" sz="1500" b="1" dirty="0"/>
              <a:t>RECAPITO CERTO </a:t>
            </a:r>
            <a:r>
              <a:rPr lang="it-IT" sz="1500" dirty="0"/>
              <a:t>si pone in maniera equidistante tra Insegne ed Agenzie di distribuzione e fornisce una piattaforma online per la visualizzazione e l’analisi in tempo reale della consegna. </a:t>
            </a:r>
          </a:p>
          <a:p>
            <a:r>
              <a:rPr lang="it-IT" sz="1500" dirty="0"/>
              <a:t>Il tracciamento avviene tramite la stampa di un codice univoco su ogni singolo volantino. Durante la distribuzione, la lettura del codice tramite dispositivo mobile, certifica l’avvenuta consegna ed è disponibile sulla piattaforma che è consultabile dalle insegne e dalle agenzie. </a:t>
            </a:r>
          </a:p>
          <a:p>
            <a:r>
              <a:rPr lang="it-IT" sz="1500" dirty="0"/>
              <a:t>La piattaforma genera una serie di report utili a controllare e misurare la qualità del servizio, con indici scientifici ed oggettivi.</a:t>
            </a:r>
          </a:p>
        </p:txBody>
      </p:sp>
      <p:sp>
        <p:nvSpPr>
          <p:cNvPr id="365" name="Freeform: Shape 10"/>
          <p:cNvSpPr/>
          <p:nvPr/>
        </p:nvSpPr>
        <p:spPr>
          <a:xfrm flipH="1">
            <a:off x="6582780" y="0"/>
            <a:ext cx="5609222" cy="58402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57" y="0"/>
                </a:lnTo>
                <a:lnTo>
                  <a:pt x="18571" y="755"/>
                </a:lnTo>
                <a:cubicBezTo>
                  <a:pt x="20463" y="2957"/>
                  <a:pt x="21600" y="5781"/>
                  <a:pt x="21600" y="8859"/>
                </a:cubicBezTo>
                <a:cubicBezTo>
                  <a:pt x="21600" y="15896"/>
                  <a:pt x="15661" y="21600"/>
                  <a:pt x="8334" y="21600"/>
                </a:cubicBezTo>
                <a:cubicBezTo>
                  <a:pt x="5587" y="21600"/>
                  <a:pt x="3035" y="20798"/>
                  <a:pt x="917" y="19424"/>
                </a:cubicBezTo>
                <a:lnTo>
                  <a:pt x="0" y="18765"/>
                </a:lnTo>
                <a:close/>
              </a:path>
            </a:pathLst>
          </a:custGeom>
          <a:solidFill>
            <a:srgbClr val="FFFFFF">
              <a:alpha val="80000"/>
            </a:srgbClr>
          </a:solidFill>
          <a:ln w="12700">
            <a:miter lim="400000"/>
          </a:ln>
        </p:spPr>
        <p:txBody>
          <a:bodyPr lIns="45718" tIns="45718" rIns="45718" bIns="45718" anchor="ctr"/>
          <a:lstStyle/>
          <a:p>
            <a:pPr algn="ctr">
              <a:defRPr>
                <a:solidFill>
                  <a:srgbClr val="FFFFFF"/>
                </a:solidFill>
              </a:defRPr>
            </a:pPr>
            <a:endParaRPr/>
          </a:p>
        </p:txBody>
      </p:sp>
      <p:pic>
        <p:nvPicPr>
          <p:cNvPr id="366" name="Immagine 5" descr="Immagine 5"/>
          <p:cNvPicPr>
            <a:picLocks noChangeAspect="1"/>
          </p:cNvPicPr>
          <p:nvPr/>
        </p:nvPicPr>
        <p:blipFill>
          <a:blip r:embed="rId2">
            <a:extLst/>
          </a:blip>
          <a:srcRect r="30231"/>
          <a:stretch>
            <a:fillRect/>
          </a:stretch>
        </p:blipFill>
        <p:spPr>
          <a:xfrm>
            <a:off x="6750051" y="0"/>
            <a:ext cx="5441951" cy="5654998"/>
          </a:xfrm>
          <a:custGeom>
            <a:avLst/>
            <a:gdLst/>
            <a:ahLst/>
            <a:cxnLst>
              <a:cxn ang="0">
                <a:pos x="wd2" y="hd2"/>
              </a:cxn>
              <a:cxn ang="5400000">
                <a:pos x="wd2" y="hd2"/>
              </a:cxn>
              <a:cxn ang="10800000">
                <a:pos x="wd2" y="hd2"/>
              </a:cxn>
              <a:cxn ang="16200000">
                <a:pos x="wd2" y="hd2"/>
              </a:cxn>
            </a:cxnLst>
            <a:rect l="0" t="0" r="r" b="b"/>
            <a:pathLst>
              <a:path w="21600" h="21600" extrusionOk="0">
                <a:moveTo>
                  <a:pt x="4133" y="0"/>
                </a:moveTo>
                <a:lnTo>
                  <a:pt x="3800" y="293"/>
                </a:lnTo>
                <a:cubicBezTo>
                  <a:pt x="1452" y="2551"/>
                  <a:pt x="0" y="5671"/>
                  <a:pt x="0" y="9118"/>
                </a:cubicBezTo>
                <a:cubicBezTo>
                  <a:pt x="0" y="16011"/>
                  <a:pt x="5808" y="21600"/>
                  <a:pt x="12971" y="21600"/>
                </a:cubicBezTo>
                <a:cubicBezTo>
                  <a:pt x="15993" y="21600"/>
                  <a:pt x="18773" y="20606"/>
                  <a:pt x="20978" y="18938"/>
                </a:cubicBezTo>
                <a:lnTo>
                  <a:pt x="21600" y="18412"/>
                </a:lnTo>
                <a:lnTo>
                  <a:pt x="21600" y="0"/>
                </a:lnTo>
                <a:lnTo>
                  <a:pt x="4133" y="0"/>
                </a:lnTo>
                <a:close/>
              </a:path>
            </a:pathLst>
          </a:cu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40F0382-EE22-A54D-9033-D6C152AB9E4C}"/>
              </a:ext>
            </a:extLst>
          </p:cNvPr>
          <p:cNvSpPr/>
          <p:nvPr/>
        </p:nvSpPr>
        <p:spPr>
          <a:xfrm>
            <a:off x="-134731" y="1511953"/>
            <a:ext cx="12429932" cy="5488230"/>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368" name="Titolo 1"/>
          <p:cNvSpPr txBox="1">
            <a:spLocks noGrp="1"/>
          </p:cNvSpPr>
          <p:nvPr>
            <p:ph type="title"/>
          </p:nvPr>
        </p:nvSpPr>
        <p:spPr>
          <a:xfrm>
            <a:off x="911225" y="319798"/>
            <a:ext cx="10515601" cy="939314"/>
          </a:xfrm>
          <a:prstGeom prst="rect">
            <a:avLst/>
          </a:prstGeom>
        </p:spPr>
        <p:txBody>
          <a:bodyPr anchor="t">
            <a:normAutofit/>
          </a:bodyPr>
          <a:lstStyle/>
          <a:p>
            <a:pPr algn="ctr" defTabSz="306324">
              <a:lnSpc>
                <a:spcPct val="100000"/>
              </a:lnSpc>
              <a:defRPr sz="1608">
                <a:latin typeface="+mj-lt"/>
                <a:ea typeface="+mj-ea"/>
                <a:cs typeface="+mj-cs"/>
                <a:sym typeface="Helvetica"/>
              </a:defRPr>
            </a:pPr>
            <a:r>
              <a:rPr dirty="0"/>
              <a:t>Le </a:t>
            </a:r>
            <a:r>
              <a:rPr dirty="0" err="1"/>
              <a:t>agenzie</a:t>
            </a:r>
            <a:r>
              <a:rPr dirty="0"/>
              <a:t> distributive, </a:t>
            </a:r>
            <a:r>
              <a:rPr dirty="0" err="1"/>
              <a:t>poco</a:t>
            </a:r>
            <a:r>
              <a:rPr dirty="0"/>
              <a:t> </a:t>
            </a:r>
            <a:r>
              <a:rPr dirty="0" err="1"/>
              <a:t>abituate</a:t>
            </a:r>
            <a:r>
              <a:rPr dirty="0"/>
              <a:t> a </a:t>
            </a:r>
            <a:r>
              <a:rPr dirty="0" err="1"/>
              <a:t>svolgere</a:t>
            </a:r>
            <a:r>
              <a:rPr dirty="0"/>
              <a:t> un </a:t>
            </a:r>
            <a:r>
              <a:rPr dirty="0" err="1"/>
              <a:t>lavoro</a:t>
            </a:r>
            <a:r>
              <a:rPr dirty="0"/>
              <a:t> di </a:t>
            </a:r>
            <a:r>
              <a:rPr dirty="0" err="1"/>
              <a:t>qualità</a:t>
            </a:r>
            <a:r>
              <a:rPr dirty="0"/>
              <a:t>, </a:t>
            </a:r>
            <a:r>
              <a:rPr dirty="0" err="1"/>
              <a:t>hanno</a:t>
            </a:r>
            <a:r>
              <a:rPr dirty="0"/>
              <a:t> </a:t>
            </a:r>
            <a:r>
              <a:rPr dirty="0" err="1"/>
              <a:t>spesso</a:t>
            </a:r>
            <a:r>
              <a:rPr dirty="0"/>
              <a:t> </a:t>
            </a:r>
            <a:r>
              <a:rPr dirty="0" err="1"/>
              <a:t>fatto</a:t>
            </a:r>
            <a:r>
              <a:rPr dirty="0"/>
              <a:t> </a:t>
            </a:r>
            <a:r>
              <a:rPr dirty="0" err="1"/>
              <a:t>resistenza</a:t>
            </a:r>
            <a:r>
              <a:rPr dirty="0"/>
              <a:t> </a:t>
            </a:r>
            <a:r>
              <a:rPr dirty="0" err="1"/>
              <a:t>ai</a:t>
            </a:r>
            <a:r>
              <a:rPr dirty="0"/>
              <a:t> </a:t>
            </a:r>
            <a:r>
              <a:rPr dirty="0" err="1"/>
              <a:t>sistemi</a:t>
            </a:r>
            <a:r>
              <a:rPr dirty="0"/>
              <a:t> di </a:t>
            </a:r>
            <a:r>
              <a:rPr dirty="0" err="1"/>
              <a:t>controllo</a:t>
            </a:r>
            <a:r>
              <a:rPr dirty="0"/>
              <a:t> di </a:t>
            </a:r>
            <a:r>
              <a:rPr b="1" dirty="0"/>
              <a:t>RECAPITO CERTO</a:t>
            </a:r>
            <a:r>
              <a:rPr dirty="0"/>
              <a:t>. Per </a:t>
            </a:r>
            <a:r>
              <a:rPr dirty="0" err="1"/>
              <a:t>questo</a:t>
            </a:r>
            <a:r>
              <a:rPr dirty="0"/>
              <a:t> la </a:t>
            </a:r>
            <a:r>
              <a:rPr dirty="0" err="1"/>
              <a:t>piattaforma</a:t>
            </a:r>
            <a:r>
              <a:rPr dirty="0"/>
              <a:t> ha </a:t>
            </a:r>
            <a:r>
              <a:rPr dirty="0" err="1"/>
              <a:t>subito</a:t>
            </a:r>
            <a:r>
              <a:rPr dirty="0"/>
              <a:t> </a:t>
            </a:r>
            <a:r>
              <a:rPr dirty="0" err="1"/>
              <a:t>varie</a:t>
            </a:r>
            <a:r>
              <a:rPr dirty="0"/>
              <a:t> </a:t>
            </a:r>
            <a:r>
              <a:rPr dirty="0" err="1"/>
              <a:t>modifiche</a:t>
            </a:r>
            <a:r>
              <a:rPr dirty="0"/>
              <a:t>, </a:t>
            </a:r>
            <a:r>
              <a:rPr dirty="0" err="1"/>
              <a:t>migliorando</a:t>
            </a:r>
            <a:r>
              <a:rPr dirty="0"/>
              <a:t> di </a:t>
            </a:r>
            <a:r>
              <a:rPr dirty="0" err="1"/>
              <a:t>volta</a:t>
            </a:r>
            <a:r>
              <a:rPr dirty="0"/>
              <a:t> in </a:t>
            </a:r>
            <a:r>
              <a:rPr dirty="0" err="1"/>
              <a:t>volta</a:t>
            </a:r>
            <a:r>
              <a:rPr dirty="0"/>
              <a:t> </a:t>
            </a:r>
            <a:r>
              <a:rPr dirty="0" err="1"/>
              <a:t>l’output</a:t>
            </a:r>
            <a:r>
              <a:rPr dirty="0"/>
              <a:t> di </a:t>
            </a:r>
            <a:r>
              <a:rPr dirty="0" err="1"/>
              <a:t>controllo</a:t>
            </a:r>
            <a:r>
              <a:rPr dirty="0"/>
              <a:t>.</a:t>
            </a:r>
          </a:p>
        </p:txBody>
      </p:sp>
      <p:sp>
        <p:nvSpPr>
          <p:cNvPr id="369" name="Parentesi uncinate"/>
          <p:cNvSpPr/>
          <p:nvPr/>
        </p:nvSpPr>
        <p:spPr>
          <a:xfrm rot="5400000">
            <a:off x="814733" y="2090389"/>
            <a:ext cx="1742333" cy="1219635"/>
          </a:xfrm>
          <a:prstGeom prst="chevron">
            <a:avLst>
              <a:gd name="adj" fmla="val 50000"/>
            </a:avLst>
          </a:prstGeom>
          <a:solidFill>
            <a:srgbClr val="FFFFFF"/>
          </a:solidFill>
          <a:ln w="12700">
            <a:noFill/>
            <a:miter/>
          </a:ln>
        </p:spPr>
        <p:txBody>
          <a:bodyPr lIns="45718" tIns="45718" rIns="45718" bIns="45718" anchor="ctr"/>
          <a:lstStyle/>
          <a:p>
            <a:pPr algn="ctr" defTabSz="1466850">
              <a:lnSpc>
                <a:spcPct val="90000"/>
              </a:lnSpc>
              <a:spcBef>
                <a:spcPts val="700"/>
              </a:spcBef>
              <a:defRPr>
                <a:solidFill>
                  <a:srgbClr val="FFFFFF"/>
                </a:solidFill>
              </a:defRPr>
            </a:pPr>
            <a:endParaRPr/>
          </a:p>
        </p:txBody>
      </p:sp>
      <p:sp>
        <p:nvSpPr>
          <p:cNvPr id="370" name="1°fase"/>
          <p:cNvSpPr txBox="1"/>
          <p:nvPr/>
        </p:nvSpPr>
        <p:spPr>
          <a:xfrm>
            <a:off x="1076082" y="2539812"/>
            <a:ext cx="1219635" cy="320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954" tIns="20954" rIns="20954" bIns="20954" anchor="ctr">
            <a:spAutoFit/>
          </a:bodyPr>
          <a:lstStyle>
            <a:lvl1pPr algn="ctr" defTabSz="1466850">
              <a:lnSpc>
                <a:spcPct val="90000"/>
              </a:lnSpc>
              <a:spcBef>
                <a:spcPts val="1300"/>
              </a:spcBef>
              <a:defRPr sz="2000" cap="all">
                <a:solidFill>
                  <a:srgbClr val="FFFFFF"/>
                </a:solidFill>
                <a:latin typeface="+mj-lt"/>
                <a:ea typeface="+mj-ea"/>
                <a:cs typeface="+mj-cs"/>
                <a:sym typeface="Helvetica"/>
              </a:defRPr>
            </a:lvl1pPr>
          </a:lstStyle>
          <a:p>
            <a:r>
              <a:rPr b="1" dirty="0">
                <a:solidFill>
                  <a:schemeClr val="bg1"/>
                </a:solidFill>
              </a:rPr>
              <a:t>1°fase</a:t>
            </a:r>
          </a:p>
        </p:txBody>
      </p:sp>
      <p:sp>
        <p:nvSpPr>
          <p:cNvPr id="371" name="garantiva la lettura del codice ed era sufficiente"/>
          <p:cNvSpPr txBox="1"/>
          <p:nvPr/>
        </p:nvSpPr>
        <p:spPr>
          <a:xfrm>
            <a:off x="2160317" y="2504763"/>
            <a:ext cx="8937114" cy="318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684" tIns="19684" rIns="19684" bIns="19684" anchor="ctr">
            <a:spAutoFit/>
          </a:bodyPr>
          <a:lstStyle/>
          <a:p>
            <a:pPr lvl="1" indent="228600" algn="ctr" defTabSz="1377950">
              <a:lnSpc>
                <a:spcPct val="90000"/>
              </a:lnSpc>
              <a:spcBef>
                <a:spcPts val="500"/>
              </a:spcBef>
              <a:defRPr sz="2000" b="1">
                <a:latin typeface="+mj-lt"/>
                <a:ea typeface="+mj-ea"/>
                <a:cs typeface="+mj-cs"/>
                <a:sym typeface="Helvetica"/>
              </a:defRPr>
            </a:pPr>
            <a:r>
              <a:rPr sz="2000" b="1" dirty="0" err="1">
                <a:solidFill>
                  <a:srgbClr val="F9C623"/>
                </a:solidFill>
                <a:latin typeface="+mj-lt"/>
                <a:ea typeface="+mj-ea"/>
                <a:cs typeface="+mj-cs"/>
                <a:sym typeface="Helvetica"/>
              </a:rPr>
              <a:t>Garantiva</a:t>
            </a:r>
            <a:r>
              <a:rPr sz="2000" b="1" dirty="0">
                <a:solidFill>
                  <a:srgbClr val="F9C623"/>
                </a:solidFill>
                <a:latin typeface="+mj-lt"/>
                <a:ea typeface="+mj-ea"/>
                <a:cs typeface="+mj-cs"/>
                <a:sym typeface="Helvetica"/>
              </a:rPr>
              <a:t> la </a:t>
            </a:r>
            <a:r>
              <a:rPr sz="2000" b="1" dirty="0" err="1">
                <a:solidFill>
                  <a:srgbClr val="F9C623"/>
                </a:solidFill>
                <a:latin typeface="+mj-lt"/>
                <a:ea typeface="+mj-ea"/>
                <a:cs typeface="+mj-cs"/>
                <a:sym typeface="Helvetica"/>
              </a:rPr>
              <a:t>lettura</a:t>
            </a:r>
            <a:r>
              <a:rPr sz="2000" b="1" dirty="0">
                <a:solidFill>
                  <a:srgbClr val="F9C623"/>
                </a:solidFill>
                <a:latin typeface="+mj-lt"/>
                <a:ea typeface="+mj-ea"/>
                <a:cs typeface="+mj-cs"/>
                <a:sym typeface="Helvetica"/>
              </a:rPr>
              <a:t> del </a:t>
            </a:r>
            <a:r>
              <a:rPr sz="2000" b="1" dirty="0" err="1">
                <a:solidFill>
                  <a:srgbClr val="F9C623"/>
                </a:solidFill>
                <a:latin typeface="+mj-lt"/>
                <a:ea typeface="+mj-ea"/>
                <a:cs typeface="+mj-cs"/>
                <a:sym typeface="Helvetica"/>
              </a:rPr>
              <a:t>codice</a:t>
            </a:r>
            <a:r>
              <a:rPr sz="2000" b="1" dirty="0">
                <a:solidFill>
                  <a:srgbClr val="F9C623"/>
                </a:solidFill>
                <a:latin typeface="+mj-lt"/>
                <a:ea typeface="+mj-ea"/>
                <a:cs typeface="+mj-cs"/>
                <a:sym typeface="Helvetica"/>
              </a:rPr>
              <a:t> </a:t>
            </a:r>
            <a:r>
              <a:rPr sz="2000" b="1" dirty="0" err="1">
                <a:solidFill>
                  <a:srgbClr val="F9C623"/>
                </a:solidFill>
                <a:latin typeface="+mj-lt"/>
                <a:ea typeface="+mj-ea"/>
                <a:cs typeface="+mj-cs"/>
                <a:sym typeface="Helvetica"/>
              </a:rPr>
              <a:t>ed</a:t>
            </a:r>
            <a:r>
              <a:rPr sz="2000" b="1" dirty="0">
                <a:solidFill>
                  <a:srgbClr val="F9C623"/>
                </a:solidFill>
                <a:latin typeface="+mj-lt"/>
                <a:ea typeface="+mj-ea"/>
                <a:cs typeface="+mj-cs"/>
                <a:sym typeface="Helvetica"/>
              </a:rPr>
              <a:t> era </a:t>
            </a:r>
            <a:r>
              <a:rPr sz="2000" b="1" dirty="0" err="1">
                <a:solidFill>
                  <a:srgbClr val="F9C623"/>
                </a:solidFill>
                <a:latin typeface="+mj-lt"/>
                <a:ea typeface="+mj-ea"/>
                <a:cs typeface="+mj-cs"/>
                <a:sym typeface="Helvetica"/>
              </a:rPr>
              <a:t>sufficiente</a:t>
            </a:r>
            <a:r>
              <a:rPr sz="2000" b="1" dirty="0">
                <a:solidFill>
                  <a:srgbClr val="F9C623"/>
                </a:solidFill>
                <a:latin typeface="+mj-lt"/>
                <a:ea typeface="+mj-ea"/>
                <a:cs typeface="+mj-cs"/>
                <a:sym typeface="Helvetica"/>
              </a:rPr>
              <a:t> </a:t>
            </a:r>
          </a:p>
        </p:txBody>
      </p:sp>
      <p:sp>
        <p:nvSpPr>
          <p:cNvPr id="372" name="Parentesi uncinate"/>
          <p:cNvSpPr/>
          <p:nvPr/>
        </p:nvSpPr>
        <p:spPr>
          <a:xfrm rot="5400000">
            <a:off x="814733" y="3640210"/>
            <a:ext cx="1742333" cy="1219635"/>
          </a:xfrm>
          <a:prstGeom prst="chevron">
            <a:avLst>
              <a:gd name="adj" fmla="val 50000"/>
            </a:avLst>
          </a:prstGeom>
          <a:solidFill>
            <a:srgbClr val="FFFFFF"/>
          </a:solidFill>
          <a:ln w="12700">
            <a:noFill/>
            <a:miter/>
          </a:ln>
        </p:spPr>
        <p:txBody>
          <a:bodyPr lIns="45718" tIns="45718" rIns="45718" bIns="45718" anchor="ctr"/>
          <a:lstStyle/>
          <a:p>
            <a:pPr algn="ctr" defTabSz="1466850">
              <a:lnSpc>
                <a:spcPct val="90000"/>
              </a:lnSpc>
              <a:spcBef>
                <a:spcPts val="700"/>
              </a:spcBef>
              <a:defRPr>
                <a:solidFill>
                  <a:srgbClr val="FFFFFF"/>
                </a:solidFill>
              </a:defRPr>
            </a:pPr>
            <a:endParaRPr/>
          </a:p>
        </p:txBody>
      </p:sp>
      <p:sp>
        <p:nvSpPr>
          <p:cNvPr id="373" name="2° fase"/>
          <p:cNvSpPr txBox="1"/>
          <p:nvPr/>
        </p:nvSpPr>
        <p:spPr>
          <a:xfrm>
            <a:off x="1076082" y="4089633"/>
            <a:ext cx="1219635" cy="320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954" tIns="20954" rIns="20954" bIns="20954" anchor="ctr">
            <a:spAutoFit/>
          </a:bodyPr>
          <a:lstStyle>
            <a:lvl1pPr algn="ctr" defTabSz="1466850">
              <a:lnSpc>
                <a:spcPct val="90000"/>
              </a:lnSpc>
              <a:spcBef>
                <a:spcPts val="1300"/>
              </a:spcBef>
              <a:defRPr sz="2000" cap="all">
                <a:solidFill>
                  <a:srgbClr val="FFFFFF"/>
                </a:solidFill>
                <a:latin typeface="+mj-lt"/>
                <a:ea typeface="+mj-ea"/>
                <a:cs typeface="+mj-cs"/>
                <a:sym typeface="Helvetica"/>
              </a:defRPr>
            </a:lvl1pPr>
          </a:lstStyle>
          <a:p>
            <a:r>
              <a:rPr b="1" dirty="0">
                <a:solidFill>
                  <a:schemeClr val="bg1"/>
                </a:solidFill>
              </a:rPr>
              <a:t>2°fase</a:t>
            </a:r>
          </a:p>
        </p:txBody>
      </p:sp>
      <p:sp>
        <p:nvSpPr>
          <p:cNvPr id="374" name="abbiamo dovuto ovviare al problema delle letture e non consegna creando un parametro della qualità"/>
          <p:cNvSpPr txBox="1"/>
          <p:nvPr/>
        </p:nvSpPr>
        <p:spPr>
          <a:xfrm>
            <a:off x="2295714" y="3726902"/>
            <a:ext cx="8937113" cy="681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684" tIns="19684" rIns="19684" bIns="19684" anchor="ctr">
            <a:spAutoFit/>
          </a:bodyPr>
          <a:lstStyle/>
          <a:p>
            <a:pPr lvl="1" indent="228600" algn="ctr" defTabSz="1377950">
              <a:lnSpc>
                <a:spcPct val="90000"/>
              </a:lnSpc>
              <a:spcBef>
                <a:spcPts val="500"/>
              </a:spcBef>
              <a:defRPr sz="2000" b="1">
                <a:latin typeface="+mj-lt"/>
                <a:ea typeface="+mj-ea"/>
                <a:cs typeface="+mj-cs"/>
                <a:sym typeface="Helvetica"/>
              </a:defRPr>
            </a:pPr>
            <a:r>
              <a:rPr sz="2000" b="1" dirty="0" err="1">
                <a:solidFill>
                  <a:srgbClr val="F9C623"/>
                </a:solidFill>
                <a:latin typeface="+mj-lt"/>
                <a:ea typeface="+mj-ea"/>
                <a:cs typeface="+mj-cs"/>
              </a:rPr>
              <a:t>Abbiamo</a:t>
            </a:r>
            <a:r>
              <a:rPr sz="2000" b="1" dirty="0">
                <a:solidFill>
                  <a:srgbClr val="F9C623"/>
                </a:solidFill>
                <a:latin typeface="+mj-lt"/>
                <a:ea typeface="+mj-ea"/>
                <a:cs typeface="+mj-cs"/>
              </a:rPr>
              <a:t> </a:t>
            </a:r>
            <a:r>
              <a:rPr sz="2000" b="1" dirty="0" err="1">
                <a:solidFill>
                  <a:srgbClr val="F9C623"/>
                </a:solidFill>
                <a:latin typeface="+mj-lt"/>
                <a:ea typeface="+mj-ea"/>
                <a:cs typeface="+mj-cs"/>
              </a:rPr>
              <a:t>dovuto</a:t>
            </a:r>
            <a:r>
              <a:rPr sz="2000" b="1" dirty="0">
                <a:solidFill>
                  <a:srgbClr val="F9C623"/>
                </a:solidFill>
                <a:latin typeface="+mj-lt"/>
                <a:ea typeface="+mj-ea"/>
                <a:cs typeface="+mj-cs"/>
              </a:rPr>
              <a:t> </a:t>
            </a:r>
            <a:r>
              <a:rPr sz="2000" b="1" dirty="0" err="1">
                <a:solidFill>
                  <a:srgbClr val="F9C623"/>
                </a:solidFill>
                <a:latin typeface="+mj-lt"/>
                <a:ea typeface="+mj-ea"/>
                <a:cs typeface="+mj-cs"/>
              </a:rPr>
              <a:t>ovviare</a:t>
            </a:r>
            <a:r>
              <a:rPr sz="2000" b="1" dirty="0">
                <a:solidFill>
                  <a:srgbClr val="F9C623"/>
                </a:solidFill>
                <a:latin typeface="+mj-lt"/>
                <a:ea typeface="+mj-ea"/>
                <a:cs typeface="+mj-cs"/>
              </a:rPr>
              <a:t> al </a:t>
            </a:r>
            <a:r>
              <a:rPr sz="2000" b="1" dirty="0" err="1">
                <a:solidFill>
                  <a:srgbClr val="F9C623"/>
                </a:solidFill>
                <a:latin typeface="+mj-lt"/>
                <a:ea typeface="+mj-ea"/>
                <a:cs typeface="+mj-cs"/>
              </a:rPr>
              <a:t>problema</a:t>
            </a:r>
            <a:r>
              <a:rPr sz="2000" b="1" dirty="0">
                <a:solidFill>
                  <a:srgbClr val="F9C623"/>
                </a:solidFill>
                <a:latin typeface="+mj-lt"/>
                <a:ea typeface="+mj-ea"/>
                <a:cs typeface="+mj-cs"/>
              </a:rPr>
              <a:t> </a:t>
            </a:r>
            <a:r>
              <a:rPr sz="2000" b="1" dirty="0" err="1">
                <a:solidFill>
                  <a:srgbClr val="F9C623"/>
                </a:solidFill>
                <a:latin typeface="+mj-lt"/>
                <a:ea typeface="+mj-ea"/>
                <a:cs typeface="+mj-cs"/>
              </a:rPr>
              <a:t>delle</a:t>
            </a:r>
            <a:r>
              <a:rPr sz="2000" b="1" dirty="0">
                <a:solidFill>
                  <a:srgbClr val="F9C623"/>
                </a:solidFill>
                <a:latin typeface="+mj-lt"/>
                <a:ea typeface="+mj-ea"/>
                <a:cs typeface="+mj-cs"/>
              </a:rPr>
              <a:t> </a:t>
            </a:r>
            <a:r>
              <a:rPr sz="2000" b="1" dirty="0" err="1">
                <a:solidFill>
                  <a:srgbClr val="F9C623"/>
                </a:solidFill>
                <a:latin typeface="+mj-lt"/>
                <a:ea typeface="+mj-ea"/>
                <a:cs typeface="+mj-cs"/>
              </a:rPr>
              <a:t>letture</a:t>
            </a:r>
            <a:r>
              <a:rPr sz="2000" b="1" dirty="0">
                <a:solidFill>
                  <a:srgbClr val="F9C623"/>
                </a:solidFill>
                <a:latin typeface="+mj-lt"/>
                <a:ea typeface="+mj-ea"/>
                <a:cs typeface="+mj-cs"/>
              </a:rPr>
              <a:t> e </a:t>
            </a:r>
            <a:r>
              <a:rPr sz="2000" b="1" dirty="0" err="1">
                <a:solidFill>
                  <a:srgbClr val="F9C623"/>
                </a:solidFill>
                <a:latin typeface="+mj-lt"/>
                <a:ea typeface="+mj-ea"/>
                <a:cs typeface="+mj-cs"/>
              </a:rPr>
              <a:t>della</a:t>
            </a:r>
            <a:r>
              <a:rPr sz="2000" b="1" dirty="0">
                <a:solidFill>
                  <a:srgbClr val="F9C623"/>
                </a:solidFill>
                <a:latin typeface="+mj-lt"/>
                <a:ea typeface="+mj-ea"/>
                <a:cs typeface="+mj-cs"/>
              </a:rPr>
              <a:t> </a:t>
            </a:r>
          </a:p>
          <a:p>
            <a:pPr lvl="1" indent="228600" algn="ctr" defTabSz="1377950">
              <a:lnSpc>
                <a:spcPct val="90000"/>
              </a:lnSpc>
              <a:spcBef>
                <a:spcPts val="500"/>
              </a:spcBef>
              <a:defRPr sz="2000" b="1">
                <a:latin typeface="+mj-lt"/>
                <a:ea typeface="+mj-ea"/>
                <a:cs typeface="+mj-cs"/>
                <a:sym typeface="Helvetica"/>
              </a:defRPr>
            </a:pPr>
            <a:r>
              <a:rPr sz="2000" b="1" dirty="0" err="1">
                <a:solidFill>
                  <a:srgbClr val="F9C623"/>
                </a:solidFill>
                <a:latin typeface="+mj-lt"/>
                <a:ea typeface="+mj-ea"/>
                <a:cs typeface="+mj-cs"/>
              </a:rPr>
              <a:t>mancata</a:t>
            </a:r>
            <a:r>
              <a:rPr sz="2000" b="1" dirty="0">
                <a:solidFill>
                  <a:srgbClr val="F9C623"/>
                </a:solidFill>
                <a:latin typeface="+mj-lt"/>
                <a:ea typeface="+mj-ea"/>
                <a:cs typeface="+mj-cs"/>
              </a:rPr>
              <a:t> </a:t>
            </a:r>
            <a:r>
              <a:rPr sz="2000" b="1" dirty="0" err="1">
                <a:solidFill>
                  <a:srgbClr val="F9C623"/>
                </a:solidFill>
                <a:latin typeface="+mj-lt"/>
                <a:ea typeface="+mj-ea"/>
                <a:cs typeface="+mj-cs"/>
              </a:rPr>
              <a:t>consegna</a:t>
            </a:r>
            <a:r>
              <a:rPr sz="2000" b="1" dirty="0">
                <a:solidFill>
                  <a:srgbClr val="F9C623"/>
                </a:solidFill>
                <a:latin typeface="+mj-lt"/>
                <a:ea typeface="+mj-ea"/>
                <a:cs typeface="+mj-cs"/>
              </a:rPr>
              <a:t> </a:t>
            </a:r>
            <a:r>
              <a:rPr sz="2000" b="1" dirty="0" err="1">
                <a:solidFill>
                  <a:srgbClr val="F9C623"/>
                </a:solidFill>
                <a:latin typeface="+mj-lt"/>
                <a:ea typeface="+mj-ea"/>
                <a:cs typeface="+mj-cs"/>
              </a:rPr>
              <a:t>creando</a:t>
            </a:r>
            <a:r>
              <a:rPr sz="2000" b="1" dirty="0">
                <a:solidFill>
                  <a:srgbClr val="F9C623"/>
                </a:solidFill>
                <a:latin typeface="+mj-lt"/>
                <a:ea typeface="+mj-ea"/>
                <a:cs typeface="+mj-cs"/>
              </a:rPr>
              <a:t> un </a:t>
            </a:r>
            <a:r>
              <a:rPr sz="2000" b="1" dirty="0" err="1">
                <a:solidFill>
                  <a:srgbClr val="F9C623"/>
                </a:solidFill>
                <a:latin typeface="+mj-lt"/>
                <a:ea typeface="+mj-ea"/>
                <a:cs typeface="+mj-cs"/>
              </a:rPr>
              <a:t>parametro</a:t>
            </a:r>
            <a:r>
              <a:rPr sz="2000" b="1" dirty="0">
                <a:solidFill>
                  <a:srgbClr val="F9C623"/>
                </a:solidFill>
                <a:latin typeface="+mj-lt"/>
                <a:ea typeface="+mj-ea"/>
                <a:cs typeface="+mj-cs"/>
              </a:rPr>
              <a:t> di </a:t>
            </a:r>
            <a:r>
              <a:rPr sz="2000" b="1" dirty="0" err="1">
                <a:solidFill>
                  <a:srgbClr val="F9C623"/>
                </a:solidFill>
                <a:latin typeface="+mj-lt"/>
                <a:ea typeface="+mj-ea"/>
                <a:cs typeface="+mj-cs"/>
              </a:rPr>
              <a:t>qualità</a:t>
            </a:r>
            <a:r>
              <a:rPr sz="2000" b="1" dirty="0">
                <a:solidFill>
                  <a:srgbClr val="F9C623"/>
                </a:solidFill>
                <a:latin typeface="+mj-lt"/>
                <a:ea typeface="+mj-ea"/>
                <a:cs typeface="+mj-cs"/>
              </a:rPr>
              <a:t> </a:t>
            </a:r>
          </a:p>
        </p:txBody>
      </p:sp>
      <p:sp>
        <p:nvSpPr>
          <p:cNvPr id="375" name="Parentesi uncinate"/>
          <p:cNvSpPr/>
          <p:nvPr/>
        </p:nvSpPr>
        <p:spPr>
          <a:xfrm rot="5400000">
            <a:off x="814732" y="5190030"/>
            <a:ext cx="1742335" cy="1219636"/>
          </a:xfrm>
          <a:prstGeom prst="chevron">
            <a:avLst>
              <a:gd name="adj" fmla="val 50000"/>
            </a:avLst>
          </a:prstGeom>
          <a:solidFill>
            <a:srgbClr val="FFFFFF"/>
          </a:solidFill>
          <a:ln w="12700">
            <a:noFill/>
            <a:miter/>
          </a:ln>
        </p:spPr>
        <p:txBody>
          <a:bodyPr lIns="45718" tIns="45718" rIns="45718" bIns="45718" anchor="ctr"/>
          <a:lstStyle/>
          <a:p>
            <a:pPr algn="ctr" defTabSz="1466850">
              <a:lnSpc>
                <a:spcPct val="90000"/>
              </a:lnSpc>
              <a:spcBef>
                <a:spcPts val="700"/>
              </a:spcBef>
              <a:defRPr>
                <a:solidFill>
                  <a:srgbClr val="FFFFFF"/>
                </a:solidFill>
              </a:defRPr>
            </a:pPr>
            <a:endParaRPr/>
          </a:p>
        </p:txBody>
      </p:sp>
      <p:sp>
        <p:nvSpPr>
          <p:cNvPr id="376" name="3° fase"/>
          <p:cNvSpPr txBox="1"/>
          <p:nvPr/>
        </p:nvSpPr>
        <p:spPr>
          <a:xfrm>
            <a:off x="1076082" y="5639453"/>
            <a:ext cx="1219635" cy="320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954" tIns="20954" rIns="20954" bIns="20954" anchor="ctr">
            <a:spAutoFit/>
          </a:bodyPr>
          <a:lstStyle>
            <a:lvl1pPr algn="ctr" defTabSz="1466850">
              <a:lnSpc>
                <a:spcPct val="90000"/>
              </a:lnSpc>
              <a:spcBef>
                <a:spcPts val="1300"/>
              </a:spcBef>
              <a:defRPr sz="2000" cap="all">
                <a:solidFill>
                  <a:srgbClr val="FFFFFF"/>
                </a:solidFill>
                <a:latin typeface="+mj-lt"/>
                <a:ea typeface="+mj-ea"/>
                <a:cs typeface="+mj-cs"/>
                <a:sym typeface="Helvetica"/>
              </a:defRPr>
            </a:lvl1pPr>
          </a:lstStyle>
          <a:p>
            <a:r>
              <a:rPr b="1" dirty="0">
                <a:solidFill>
                  <a:schemeClr val="bg1"/>
                </a:solidFill>
              </a:rPr>
              <a:t>3°fase</a:t>
            </a:r>
          </a:p>
        </p:txBody>
      </p:sp>
      <p:sp>
        <p:nvSpPr>
          <p:cNvPr id="377" name="in corso la certificazione della lettura da parte del cliente e la sua interazione da casa tramite web"/>
          <p:cNvSpPr txBox="1"/>
          <p:nvPr/>
        </p:nvSpPr>
        <p:spPr>
          <a:xfrm>
            <a:off x="2354887" y="5326138"/>
            <a:ext cx="8937113" cy="1294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684" tIns="19684" rIns="19684" bIns="19684" anchor="ctr">
            <a:spAutoFit/>
          </a:bodyPr>
          <a:lstStyle/>
          <a:p>
            <a:pPr lvl="1" indent="228600" algn="ctr" defTabSz="1377950">
              <a:lnSpc>
                <a:spcPct val="90000"/>
              </a:lnSpc>
              <a:spcBef>
                <a:spcPts val="500"/>
              </a:spcBef>
              <a:defRPr sz="2000" b="1">
                <a:latin typeface="+mj-lt"/>
                <a:ea typeface="+mj-ea"/>
                <a:cs typeface="+mj-cs"/>
                <a:sym typeface="Helvetica"/>
              </a:defRPr>
            </a:pPr>
            <a:r>
              <a:rPr sz="2000" b="1" dirty="0">
                <a:solidFill>
                  <a:srgbClr val="F9C623"/>
                </a:solidFill>
                <a:latin typeface="+mj-lt"/>
                <a:ea typeface="+mj-ea"/>
                <a:cs typeface="+mj-cs"/>
              </a:rPr>
              <a:t>In </a:t>
            </a:r>
            <a:r>
              <a:rPr sz="2000" b="1" dirty="0" err="1">
                <a:solidFill>
                  <a:srgbClr val="F9C623"/>
                </a:solidFill>
                <a:latin typeface="+mj-lt"/>
                <a:ea typeface="+mj-ea"/>
                <a:cs typeface="+mj-cs"/>
              </a:rPr>
              <a:t>corso</a:t>
            </a:r>
            <a:r>
              <a:rPr sz="2000" b="1" dirty="0">
                <a:solidFill>
                  <a:srgbClr val="F9C623"/>
                </a:solidFill>
                <a:latin typeface="+mj-lt"/>
                <a:ea typeface="+mj-ea"/>
                <a:cs typeface="+mj-cs"/>
              </a:rPr>
              <a:t> la </a:t>
            </a:r>
            <a:r>
              <a:rPr sz="2000" b="1" dirty="0" err="1">
                <a:solidFill>
                  <a:srgbClr val="F9C623"/>
                </a:solidFill>
                <a:latin typeface="+mj-lt"/>
                <a:ea typeface="+mj-ea"/>
                <a:cs typeface="+mj-cs"/>
              </a:rPr>
              <a:t>certificazione</a:t>
            </a:r>
            <a:r>
              <a:rPr sz="2000" b="1" dirty="0">
                <a:solidFill>
                  <a:srgbClr val="F9C623"/>
                </a:solidFill>
                <a:latin typeface="+mj-lt"/>
                <a:ea typeface="+mj-ea"/>
                <a:cs typeface="+mj-cs"/>
              </a:rPr>
              <a:t> </a:t>
            </a:r>
            <a:r>
              <a:rPr sz="2000" b="1" dirty="0" err="1">
                <a:solidFill>
                  <a:srgbClr val="F9C623"/>
                </a:solidFill>
                <a:latin typeface="+mj-lt"/>
                <a:ea typeface="+mj-ea"/>
                <a:cs typeface="+mj-cs"/>
              </a:rPr>
              <a:t>della</a:t>
            </a:r>
            <a:r>
              <a:rPr sz="2000" b="1" dirty="0">
                <a:solidFill>
                  <a:srgbClr val="F9C623"/>
                </a:solidFill>
                <a:latin typeface="+mj-lt"/>
                <a:ea typeface="+mj-ea"/>
                <a:cs typeface="+mj-cs"/>
              </a:rPr>
              <a:t> </a:t>
            </a:r>
            <a:r>
              <a:rPr sz="2000" b="1" dirty="0" err="1">
                <a:solidFill>
                  <a:srgbClr val="F9C623"/>
                </a:solidFill>
                <a:latin typeface="+mj-lt"/>
                <a:ea typeface="+mj-ea"/>
                <a:cs typeface="+mj-cs"/>
              </a:rPr>
              <a:t>lettura</a:t>
            </a:r>
            <a:r>
              <a:rPr sz="2000" b="1" dirty="0">
                <a:solidFill>
                  <a:srgbClr val="F9C623"/>
                </a:solidFill>
                <a:latin typeface="+mj-lt"/>
                <a:ea typeface="+mj-ea"/>
                <a:cs typeface="+mj-cs"/>
              </a:rPr>
              <a:t> da </a:t>
            </a:r>
            <a:r>
              <a:rPr sz="2000" b="1" dirty="0" err="1">
                <a:solidFill>
                  <a:srgbClr val="F9C623"/>
                </a:solidFill>
                <a:latin typeface="+mj-lt"/>
                <a:ea typeface="+mj-ea"/>
                <a:cs typeface="+mj-cs"/>
              </a:rPr>
              <a:t>parte</a:t>
            </a:r>
            <a:r>
              <a:rPr sz="2000" b="1" dirty="0">
                <a:solidFill>
                  <a:srgbClr val="F9C623"/>
                </a:solidFill>
                <a:latin typeface="+mj-lt"/>
                <a:ea typeface="+mj-ea"/>
                <a:cs typeface="+mj-cs"/>
              </a:rPr>
              <a:t> del </a:t>
            </a:r>
            <a:r>
              <a:rPr sz="2000" b="1" dirty="0" err="1">
                <a:solidFill>
                  <a:srgbClr val="F9C623"/>
                </a:solidFill>
                <a:latin typeface="+mj-lt"/>
                <a:ea typeface="+mj-ea"/>
                <a:cs typeface="+mj-cs"/>
              </a:rPr>
              <a:t>cliente</a:t>
            </a:r>
            <a:endParaRPr sz="2000" b="1" dirty="0">
              <a:solidFill>
                <a:srgbClr val="F9C623"/>
              </a:solidFill>
              <a:latin typeface="+mj-lt"/>
              <a:ea typeface="+mj-ea"/>
              <a:cs typeface="+mj-cs"/>
            </a:endParaRPr>
          </a:p>
          <a:p>
            <a:pPr lvl="1" indent="228600" algn="ctr" defTabSz="1377950">
              <a:lnSpc>
                <a:spcPct val="90000"/>
              </a:lnSpc>
              <a:spcBef>
                <a:spcPts val="500"/>
              </a:spcBef>
              <a:defRPr sz="2000" b="1">
                <a:latin typeface="+mj-lt"/>
                <a:ea typeface="+mj-ea"/>
                <a:cs typeface="+mj-cs"/>
                <a:sym typeface="Helvetica"/>
              </a:defRPr>
            </a:pPr>
            <a:r>
              <a:rPr sz="2000" b="1" dirty="0">
                <a:solidFill>
                  <a:srgbClr val="F9C623"/>
                </a:solidFill>
                <a:latin typeface="+mj-lt"/>
                <a:ea typeface="+mj-ea"/>
                <a:cs typeface="+mj-cs"/>
              </a:rPr>
              <a:t>e la </a:t>
            </a:r>
            <a:r>
              <a:rPr sz="2000" b="1" dirty="0" err="1">
                <a:solidFill>
                  <a:srgbClr val="F9C623"/>
                </a:solidFill>
                <a:latin typeface="+mj-lt"/>
                <a:ea typeface="+mj-ea"/>
                <a:cs typeface="+mj-cs"/>
              </a:rPr>
              <a:t>sua</a:t>
            </a:r>
            <a:r>
              <a:rPr sz="2000" b="1" dirty="0">
                <a:solidFill>
                  <a:srgbClr val="F9C623"/>
                </a:solidFill>
                <a:latin typeface="+mj-lt"/>
                <a:ea typeface="+mj-ea"/>
                <a:cs typeface="+mj-cs"/>
              </a:rPr>
              <a:t> </a:t>
            </a:r>
            <a:r>
              <a:rPr sz="2000" b="1" dirty="0" err="1">
                <a:solidFill>
                  <a:srgbClr val="F9C623"/>
                </a:solidFill>
                <a:latin typeface="+mj-lt"/>
                <a:ea typeface="+mj-ea"/>
                <a:cs typeface="+mj-cs"/>
              </a:rPr>
              <a:t>interazione</a:t>
            </a:r>
            <a:r>
              <a:rPr sz="2000" b="1" dirty="0">
                <a:solidFill>
                  <a:srgbClr val="F9C623"/>
                </a:solidFill>
                <a:latin typeface="+mj-lt"/>
                <a:ea typeface="+mj-ea"/>
                <a:cs typeface="+mj-cs"/>
              </a:rPr>
              <a:t> da casa </a:t>
            </a:r>
            <a:r>
              <a:rPr sz="2000" b="1" dirty="0" err="1">
                <a:solidFill>
                  <a:srgbClr val="F9C623"/>
                </a:solidFill>
                <a:latin typeface="+mj-lt"/>
                <a:ea typeface="+mj-ea"/>
                <a:cs typeface="+mj-cs"/>
              </a:rPr>
              <a:t>tramite</a:t>
            </a:r>
            <a:r>
              <a:rPr sz="2000" b="1" dirty="0">
                <a:solidFill>
                  <a:srgbClr val="F9C623"/>
                </a:solidFill>
                <a:latin typeface="+mj-lt"/>
                <a:ea typeface="+mj-ea"/>
                <a:cs typeface="+mj-cs"/>
              </a:rPr>
              <a:t> QR code e </a:t>
            </a:r>
            <a:r>
              <a:rPr sz="2000" b="1" dirty="0" err="1">
                <a:solidFill>
                  <a:srgbClr val="F9C623"/>
                </a:solidFill>
                <a:latin typeface="+mj-lt"/>
                <a:ea typeface="+mj-ea"/>
                <a:cs typeface="+mj-cs"/>
              </a:rPr>
              <a:t>visualizzazione</a:t>
            </a:r>
            <a:r>
              <a:rPr sz="2000" b="1" dirty="0">
                <a:solidFill>
                  <a:srgbClr val="F9C623"/>
                </a:solidFill>
                <a:latin typeface="+mj-lt"/>
                <a:ea typeface="+mj-ea"/>
                <a:cs typeface="+mj-cs"/>
              </a:rPr>
              <a:t> di </a:t>
            </a:r>
            <a:r>
              <a:rPr sz="2000" b="1" dirty="0" err="1">
                <a:solidFill>
                  <a:srgbClr val="F9C623"/>
                </a:solidFill>
                <a:latin typeface="+mj-lt"/>
                <a:ea typeface="+mj-ea"/>
                <a:cs typeface="+mj-cs"/>
              </a:rPr>
              <a:t>contenuti</a:t>
            </a:r>
            <a:r>
              <a:rPr sz="2000" b="1" dirty="0">
                <a:solidFill>
                  <a:srgbClr val="F9C623"/>
                </a:solidFill>
                <a:latin typeface="+mj-lt"/>
                <a:ea typeface="+mj-ea"/>
                <a:cs typeface="+mj-cs"/>
              </a:rPr>
              <a:t> </a:t>
            </a:r>
            <a:r>
              <a:rPr sz="2000" b="1" dirty="0" err="1">
                <a:solidFill>
                  <a:srgbClr val="F9C623"/>
                </a:solidFill>
                <a:latin typeface="+mj-lt"/>
                <a:ea typeface="+mj-ea"/>
                <a:cs typeface="+mj-cs"/>
              </a:rPr>
              <a:t>speciali</a:t>
            </a:r>
            <a:r>
              <a:rPr sz="2000" b="1" dirty="0">
                <a:solidFill>
                  <a:srgbClr val="F9C623"/>
                </a:solidFill>
                <a:latin typeface="+mj-lt"/>
                <a:ea typeface="+mj-ea"/>
                <a:cs typeface="+mj-cs"/>
              </a:rPr>
              <a:t> </a:t>
            </a:r>
          </a:p>
          <a:p>
            <a:pPr lvl="1" indent="228600" algn="ctr" defTabSz="1377950">
              <a:lnSpc>
                <a:spcPct val="90000"/>
              </a:lnSpc>
              <a:spcBef>
                <a:spcPts val="500"/>
              </a:spcBef>
              <a:defRPr sz="2000" b="1">
                <a:latin typeface="+mj-lt"/>
                <a:ea typeface="+mj-ea"/>
                <a:cs typeface="+mj-cs"/>
                <a:sym typeface="Helvetica"/>
              </a:defRPr>
            </a:pPr>
            <a:r>
              <a:rPr dirty="0"/>
              <a:t> </a:t>
            </a:r>
          </a:p>
        </p:txBody>
      </p:sp>
      <p:sp>
        <p:nvSpPr>
          <p:cNvPr id="14" name="Titolo 1">
            <a:extLst>
              <a:ext uri="{FF2B5EF4-FFF2-40B4-BE49-F238E27FC236}">
                <a16:creationId xmlns:a16="http://schemas.microsoft.com/office/drawing/2014/main" id="{D374EAFB-57A9-7C4D-9A61-1407DB4CB888}"/>
              </a:ext>
            </a:extLst>
          </p:cNvPr>
          <p:cNvSpPr txBox="1">
            <a:spLocks/>
          </p:cNvSpPr>
          <p:nvPr/>
        </p:nvSpPr>
        <p:spPr>
          <a:xfrm>
            <a:off x="1371073" y="1592351"/>
            <a:ext cx="10515601" cy="5324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ormAutofit fontScale="90000"/>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ctr" defTabSz="306324" hangingPunct="1">
              <a:lnSpc>
                <a:spcPts val="3800"/>
              </a:lnSpc>
              <a:defRPr sz="1608">
                <a:latin typeface="+mj-lt"/>
                <a:ea typeface="+mj-ea"/>
                <a:cs typeface="+mj-cs"/>
                <a:sym typeface="Helvetica"/>
              </a:defRPr>
            </a:pPr>
            <a:r>
              <a:rPr lang="it-IT" sz="2400" b="1" dirty="0">
                <a:solidFill>
                  <a:srgbClr val="FFFFFF"/>
                </a:solidFill>
                <a:sym typeface="Helvetica"/>
              </a:rPr>
              <a:t>FASI DI RILASCIO DELLA PIATTAFORMA</a:t>
            </a:r>
            <a:r>
              <a:rPr lang="it-IT" sz="2400" dirty="0">
                <a:solidFill>
                  <a:srgbClr val="FFFFFF"/>
                </a:solidFill>
                <a:sym typeface="Helvetica"/>
              </a:rPr>
              <a:t> </a:t>
            </a:r>
            <a:endParaRPr lang="it-IT" sz="2400" dirty="0">
              <a:solidFill>
                <a:srgbClr val="FFFFFF"/>
              </a:solidFill>
              <a:latin typeface="+mj-lt"/>
              <a:ea typeface="+mj-ea"/>
              <a:cs typeface="+mj-cs"/>
              <a:sym typeface="Helvetica"/>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C2D2D"/>
        </a:solidFill>
        <a:effectLst/>
      </p:bgPr>
    </p:bg>
    <p:spTree>
      <p:nvGrpSpPr>
        <p:cNvPr id="1" name=""/>
        <p:cNvGrpSpPr/>
        <p:nvPr/>
      </p:nvGrpSpPr>
      <p:grpSpPr>
        <a:xfrm>
          <a:off x="0" y="0"/>
          <a:ext cx="0" cy="0"/>
          <a:chOff x="0" y="0"/>
          <a:chExt cx="0" cy="0"/>
        </a:xfrm>
      </p:grpSpPr>
      <p:sp>
        <p:nvSpPr>
          <p:cNvPr id="379" name="Titolo 1"/>
          <p:cNvSpPr txBox="1">
            <a:spLocks noGrp="1"/>
          </p:cNvSpPr>
          <p:nvPr>
            <p:ph type="title"/>
          </p:nvPr>
        </p:nvSpPr>
        <p:spPr>
          <a:xfrm>
            <a:off x="567349" y="5085916"/>
            <a:ext cx="11057302" cy="1060238"/>
          </a:xfrm>
          <a:prstGeom prst="rect">
            <a:avLst/>
          </a:prstGeom>
        </p:spPr>
        <p:txBody>
          <a:bodyPr anchor="t"/>
          <a:lstStyle/>
          <a:p>
            <a:pPr lvl="5" algn="ctr">
              <a:defRPr sz="3000" b="1">
                <a:solidFill>
                  <a:srgbClr val="F9C623"/>
                </a:solidFill>
                <a:latin typeface="+mj-lt"/>
                <a:ea typeface="+mj-ea"/>
                <a:cs typeface="+mj-cs"/>
                <a:sym typeface="Helvetica"/>
              </a:defRPr>
            </a:pPr>
            <a:r>
              <a:rPr dirty="0" err="1"/>
              <a:t>Controllo</a:t>
            </a:r>
            <a:r>
              <a:rPr dirty="0"/>
              <a:t> in tempo </a:t>
            </a:r>
            <a:r>
              <a:rPr dirty="0" err="1"/>
              <a:t>reale</a:t>
            </a:r>
            <a:r>
              <a:rPr dirty="0"/>
              <a:t> </a:t>
            </a:r>
          </a:p>
          <a:p>
            <a:pPr algn="ctr">
              <a:defRPr sz="3000" b="1">
                <a:solidFill>
                  <a:srgbClr val="F9C623"/>
                </a:solidFill>
                <a:latin typeface="+mj-lt"/>
                <a:ea typeface="+mj-ea"/>
                <a:cs typeface="+mj-cs"/>
                <a:sym typeface="Helvetica"/>
              </a:defRPr>
            </a:pPr>
            <a:r>
              <a:rPr dirty="0"/>
              <a:t>con </a:t>
            </a:r>
            <a:r>
              <a:rPr dirty="0" err="1"/>
              <a:t>dati</a:t>
            </a:r>
            <a:r>
              <a:rPr dirty="0"/>
              <a:t> </a:t>
            </a:r>
            <a:r>
              <a:rPr dirty="0" err="1"/>
              <a:t>aggiornati</a:t>
            </a:r>
            <a:r>
              <a:rPr dirty="0"/>
              <a:t> </a:t>
            </a:r>
            <a:r>
              <a:rPr dirty="0" err="1"/>
              <a:t>ogni</a:t>
            </a:r>
            <a:r>
              <a:rPr dirty="0"/>
              <a:t> 10 </a:t>
            </a:r>
            <a:r>
              <a:rPr dirty="0" err="1"/>
              <a:t>minuti</a:t>
            </a:r>
            <a:endParaRPr dirty="0"/>
          </a:p>
        </p:txBody>
      </p:sp>
      <p:pic>
        <p:nvPicPr>
          <p:cNvPr id="380" name="Immagine 4" descr="Immagine 4"/>
          <p:cNvPicPr>
            <a:picLocks noChangeAspect="1"/>
          </p:cNvPicPr>
          <p:nvPr/>
        </p:nvPicPr>
        <p:blipFill>
          <a:blip r:embed="rId2">
            <a:extLst/>
          </a:blip>
          <a:srcRect l="7312"/>
          <a:stretch>
            <a:fillRect/>
          </a:stretch>
        </p:blipFill>
        <p:spPr>
          <a:xfrm>
            <a:off x="19" y="8"/>
            <a:ext cx="12191981" cy="4242129"/>
          </a:xfrm>
          <a:prstGeom prst="rect">
            <a:avLst/>
          </a:prstGeom>
          <a:ln w="12700">
            <a:miter lim="400000"/>
          </a:ln>
        </p:spPr>
      </p:pic>
      <p:sp>
        <p:nvSpPr>
          <p:cNvPr id="381" name="Straight Connector 9"/>
          <p:cNvSpPr/>
          <p:nvPr/>
        </p:nvSpPr>
        <p:spPr>
          <a:xfrm>
            <a:off x="-3" y="4242136"/>
            <a:ext cx="12192004" cy="1"/>
          </a:xfrm>
          <a:prstGeom prst="line">
            <a:avLst/>
          </a:prstGeom>
          <a:ln w="101600">
            <a:solidFill>
              <a:srgbClr val="FFFFFF"/>
            </a:solidFill>
            <a:miter/>
          </a:ln>
        </p:spPr>
        <p:txBody>
          <a:bodyPr lIns="45718" tIns="45718" rIns="45718" bIns="45718"/>
          <a:lstStyle/>
          <a:p>
            <a:pPr algn="ctr">
              <a:defRPr>
                <a:solidFill>
                  <a:srgbClr val="FFFFFF"/>
                </a:solidFill>
              </a:defRPr>
            </a:pPr>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 name="Immagine 6" descr="Immagine 6"/>
          <p:cNvPicPr>
            <a:picLocks noChangeAspect="1"/>
          </p:cNvPicPr>
          <p:nvPr/>
        </p:nvPicPr>
        <p:blipFill>
          <a:blip r:embed="rId2">
            <a:extLst/>
          </a:blip>
          <a:srcRect l="12880" r="5786"/>
          <a:stretch>
            <a:fillRect/>
          </a:stretch>
        </p:blipFill>
        <p:spPr>
          <a:xfrm>
            <a:off x="19" y="9"/>
            <a:ext cx="12191982" cy="6857923"/>
          </a:xfrm>
          <a:prstGeom prst="rect">
            <a:avLst/>
          </a:prstGeom>
          <a:ln w="12700">
            <a:miter lim="400000"/>
          </a:ln>
        </p:spPr>
      </p:pic>
      <p:sp>
        <p:nvSpPr>
          <p:cNvPr id="384" name="Freeform 5"/>
          <p:cNvSpPr/>
          <p:nvPr/>
        </p:nvSpPr>
        <p:spPr>
          <a:xfrm>
            <a:off x="7497088" y="2277611"/>
            <a:ext cx="5508067" cy="5364036"/>
          </a:xfrm>
          <a:custGeom>
            <a:avLst/>
            <a:gdLst/>
            <a:ahLst/>
            <a:cxnLst>
              <a:cxn ang="0">
                <a:pos x="wd2" y="hd2"/>
              </a:cxn>
              <a:cxn ang="5400000">
                <a:pos x="wd2" y="hd2"/>
              </a:cxn>
              <a:cxn ang="10800000">
                <a:pos x="wd2" y="hd2"/>
              </a:cxn>
              <a:cxn ang="16200000">
                <a:pos x="wd2" y="hd2"/>
              </a:cxn>
            </a:cxnLst>
            <a:rect l="0" t="0" r="r" b="b"/>
            <a:pathLst>
              <a:path w="21600" h="21600" extrusionOk="0">
                <a:moveTo>
                  <a:pt x="21600" y="17157"/>
                </a:moveTo>
                <a:cubicBezTo>
                  <a:pt x="21600" y="6324"/>
                  <a:pt x="21600" y="6324"/>
                  <a:pt x="21600" y="6324"/>
                </a:cubicBezTo>
                <a:cubicBezTo>
                  <a:pt x="19688" y="2563"/>
                  <a:pt x="15864" y="0"/>
                  <a:pt x="11440" y="0"/>
                </a:cubicBezTo>
                <a:cubicBezTo>
                  <a:pt x="5137" y="0"/>
                  <a:pt x="0" y="5259"/>
                  <a:pt x="0" y="11749"/>
                </a:cubicBezTo>
                <a:cubicBezTo>
                  <a:pt x="0" y="15876"/>
                  <a:pt x="2090" y="19503"/>
                  <a:pt x="5234" y="21600"/>
                </a:cubicBezTo>
                <a:cubicBezTo>
                  <a:pt x="17662" y="21600"/>
                  <a:pt x="17662" y="21600"/>
                  <a:pt x="17662" y="21600"/>
                </a:cubicBezTo>
                <a:cubicBezTo>
                  <a:pt x="19331" y="20502"/>
                  <a:pt x="20676" y="18971"/>
                  <a:pt x="21600" y="17157"/>
                </a:cubicBezTo>
                <a:close/>
              </a:path>
            </a:pathLst>
          </a:custGeom>
          <a:solidFill>
            <a:srgbClr val="2D2C2C"/>
          </a:solidFill>
          <a:ln w="12700">
            <a:miter lim="400000"/>
          </a:ln>
        </p:spPr>
        <p:txBody>
          <a:bodyPr lIns="45718" tIns="45718" rIns="45718" bIns="45718"/>
          <a:lstStyle/>
          <a:p>
            <a:pPr algn="ctr">
              <a:spcBef>
                <a:spcPts val="1000"/>
              </a:spcBef>
              <a:defRPr sz="1600" cap="all">
                <a:solidFill>
                  <a:srgbClr val="FFFFFF"/>
                </a:solidFill>
              </a:defRPr>
            </a:pPr>
            <a:endParaRPr/>
          </a:p>
        </p:txBody>
      </p:sp>
      <p:sp>
        <p:nvSpPr>
          <p:cNvPr id="385" name="Titolo 1"/>
          <p:cNvSpPr txBox="1">
            <a:spLocks noGrp="1"/>
          </p:cNvSpPr>
          <p:nvPr>
            <p:ph type="title"/>
          </p:nvPr>
        </p:nvSpPr>
        <p:spPr>
          <a:xfrm>
            <a:off x="8569559" y="4158400"/>
            <a:ext cx="3058325" cy="1602458"/>
          </a:xfrm>
          <a:prstGeom prst="rect">
            <a:avLst/>
          </a:prstGeom>
        </p:spPr>
        <p:txBody>
          <a:bodyPr anchor="t"/>
          <a:lstStyle/>
          <a:p>
            <a:pPr defTabSz="548640">
              <a:lnSpc>
                <a:spcPct val="100000"/>
              </a:lnSpc>
              <a:defRPr sz="1800" b="1">
                <a:solidFill>
                  <a:srgbClr val="F9C623"/>
                </a:solidFill>
                <a:latin typeface="+mj-lt"/>
                <a:ea typeface="+mj-ea"/>
                <a:cs typeface="+mj-cs"/>
                <a:sym typeface="Helvetica"/>
              </a:defRPr>
            </a:pPr>
            <a:r>
              <a:t>Certificazione vera e unica. </a:t>
            </a:r>
          </a:p>
          <a:p>
            <a:pPr defTabSz="274320">
              <a:lnSpc>
                <a:spcPct val="100000"/>
              </a:lnSpc>
              <a:defRPr sz="1999">
                <a:solidFill>
                  <a:srgbClr val="FF0000"/>
                </a:solidFill>
                <a:latin typeface="+mj-lt"/>
                <a:ea typeface="+mj-ea"/>
                <a:cs typeface="+mj-cs"/>
                <a:sym typeface="Helvetica"/>
              </a:defRPr>
            </a:pPr>
            <a:r>
              <a:rPr sz="1800" b="1">
                <a:solidFill>
                  <a:srgbClr val="F9C623"/>
                </a:solidFill>
              </a:rPr>
              <a:t>La piattaforma registra online quello che realmente accade durante la distribuzione. </a:t>
            </a:r>
            <a:r>
              <a:t>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 name="Immagine 4" descr="Immagine 4"/>
          <p:cNvPicPr>
            <a:picLocks noChangeAspect="1"/>
          </p:cNvPicPr>
          <p:nvPr/>
        </p:nvPicPr>
        <p:blipFill>
          <a:blip r:embed="rId2">
            <a:extLst/>
          </a:blip>
          <a:srcRect l="17841" r="824"/>
          <a:stretch>
            <a:fillRect/>
          </a:stretch>
        </p:blipFill>
        <p:spPr>
          <a:xfrm>
            <a:off x="19" y="9"/>
            <a:ext cx="12191982" cy="6857923"/>
          </a:xfrm>
          <a:prstGeom prst="rect">
            <a:avLst/>
          </a:prstGeom>
          <a:ln w="12700">
            <a:miter lim="400000"/>
          </a:ln>
        </p:spPr>
      </p:pic>
      <p:sp>
        <p:nvSpPr>
          <p:cNvPr id="388" name="Freeform 5"/>
          <p:cNvSpPr/>
          <p:nvPr/>
        </p:nvSpPr>
        <p:spPr>
          <a:xfrm>
            <a:off x="7497088" y="2277611"/>
            <a:ext cx="5508067" cy="5364036"/>
          </a:xfrm>
          <a:custGeom>
            <a:avLst/>
            <a:gdLst/>
            <a:ahLst/>
            <a:cxnLst>
              <a:cxn ang="0">
                <a:pos x="wd2" y="hd2"/>
              </a:cxn>
              <a:cxn ang="5400000">
                <a:pos x="wd2" y="hd2"/>
              </a:cxn>
              <a:cxn ang="10800000">
                <a:pos x="wd2" y="hd2"/>
              </a:cxn>
              <a:cxn ang="16200000">
                <a:pos x="wd2" y="hd2"/>
              </a:cxn>
            </a:cxnLst>
            <a:rect l="0" t="0" r="r" b="b"/>
            <a:pathLst>
              <a:path w="21600" h="21600" extrusionOk="0">
                <a:moveTo>
                  <a:pt x="21600" y="17157"/>
                </a:moveTo>
                <a:cubicBezTo>
                  <a:pt x="21600" y="6324"/>
                  <a:pt x="21600" y="6324"/>
                  <a:pt x="21600" y="6324"/>
                </a:cubicBezTo>
                <a:cubicBezTo>
                  <a:pt x="19688" y="2563"/>
                  <a:pt x="15864" y="0"/>
                  <a:pt x="11440" y="0"/>
                </a:cubicBezTo>
                <a:cubicBezTo>
                  <a:pt x="5137" y="0"/>
                  <a:pt x="0" y="5259"/>
                  <a:pt x="0" y="11749"/>
                </a:cubicBezTo>
                <a:cubicBezTo>
                  <a:pt x="0" y="15876"/>
                  <a:pt x="2090" y="19503"/>
                  <a:pt x="5234" y="21600"/>
                </a:cubicBezTo>
                <a:cubicBezTo>
                  <a:pt x="17662" y="21600"/>
                  <a:pt x="17662" y="21600"/>
                  <a:pt x="17662" y="21600"/>
                </a:cubicBezTo>
                <a:cubicBezTo>
                  <a:pt x="19331" y="20502"/>
                  <a:pt x="20676" y="18971"/>
                  <a:pt x="21600" y="17157"/>
                </a:cubicBezTo>
                <a:close/>
              </a:path>
            </a:pathLst>
          </a:custGeom>
          <a:solidFill>
            <a:srgbClr val="2D2C2C"/>
          </a:solidFill>
          <a:ln w="12700">
            <a:miter lim="400000"/>
          </a:ln>
        </p:spPr>
        <p:txBody>
          <a:bodyPr lIns="45718" tIns="45718" rIns="45718" bIns="45718"/>
          <a:lstStyle/>
          <a:p>
            <a:pPr algn="ctr">
              <a:spcBef>
                <a:spcPts val="1000"/>
              </a:spcBef>
              <a:defRPr sz="1600" cap="all">
                <a:solidFill>
                  <a:srgbClr val="FFFFFF"/>
                </a:solidFill>
              </a:defRPr>
            </a:pPr>
            <a:endParaRPr/>
          </a:p>
        </p:txBody>
      </p:sp>
      <p:sp>
        <p:nvSpPr>
          <p:cNvPr id="389" name="Titolo 1"/>
          <p:cNvSpPr txBox="1">
            <a:spLocks noGrp="1"/>
          </p:cNvSpPr>
          <p:nvPr>
            <p:ph type="title"/>
          </p:nvPr>
        </p:nvSpPr>
        <p:spPr>
          <a:xfrm>
            <a:off x="8586492" y="4022933"/>
            <a:ext cx="3058325" cy="1602459"/>
          </a:xfrm>
          <a:prstGeom prst="rect">
            <a:avLst/>
          </a:prstGeom>
        </p:spPr>
        <p:txBody>
          <a:bodyPr anchor="t"/>
          <a:lstStyle/>
          <a:p>
            <a:pPr algn="ctr">
              <a:defRPr sz="3000" b="1">
                <a:solidFill>
                  <a:srgbClr val="F9C623"/>
                </a:solidFill>
                <a:latin typeface="+mj-lt"/>
                <a:ea typeface="+mj-ea"/>
                <a:cs typeface="+mj-cs"/>
                <a:sym typeface="Helvetica"/>
              </a:defRPr>
            </a:pPr>
            <a:r>
              <a:rPr dirty="0" err="1"/>
              <a:t>Anche</a:t>
            </a:r>
            <a:r>
              <a:rPr dirty="0"/>
              <a:t> le </a:t>
            </a:r>
            <a:r>
              <a:rPr dirty="0" err="1"/>
              <a:t>distribuzioni</a:t>
            </a:r>
            <a:endParaRPr dirty="0"/>
          </a:p>
          <a:p>
            <a:pPr algn="ctr">
              <a:defRPr sz="3000" b="1">
                <a:solidFill>
                  <a:srgbClr val="F9C623"/>
                </a:solidFill>
                <a:latin typeface="+mj-lt"/>
                <a:ea typeface="+mj-ea"/>
                <a:cs typeface="+mj-cs"/>
                <a:sym typeface="Helvetica"/>
              </a:defRPr>
            </a:pPr>
            <a:r>
              <a:rPr dirty="0" err="1"/>
              <a:t>fatte</a:t>
            </a:r>
            <a:r>
              <a:rPr dirty="0"/>
              <a:t> male</a:t>
            </a:r>
            <a:r>
              <a:rPr lang="it-IT" dirty="0"/>
              <a:t>!</a:t>
            </a:r>
            <a:r>
              <a:rPr dirty="0"/>
              <a: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olo 1"/>
          <p:cNvSpPr txBox="1">
            <a:spLocks noGrp="1"/>
          </p:cNvSpPr>
          <p:nvPr>
            <p:ph type="title"/>
          </p:nvPr>
        </p:nvSpPr>
        <p:spPr>
          <a:xfrm>
            <a:off x="838200" y="362880"/>
            <a:ext cx="10515600" cy="1325564"/>
          </a:xfrm>
          <a:prstGeom prst="rect">
            <a:avLst/>
          </a:prstGeom>
        </p:spPr>
        <p:txBody>
          <a:bodyPr/>
          <a:lstStyle/>
          <a:p>
            <a:pPr defTabSz="886967">
              <a:lnSpc>
                <a:spcPct val="100000"/>
              </a:lnSpc>
              <a:defRPr sz="2000">
                <a:latin typeface="+mj-lt"/>
                <a:ea typeface="+mj-ea"/>
                <a:cs typeface="+mj-cs"/>
                <a:sym typeface="Helvetica"/>
              </a:defRPr>
            </a:pPr>
            <a:r>
              <a:rPr dirty="0" err="1"/>
              <a:t>Comunicare</a:t>
            </a:r>
            <a:r>
              <a:rPr dirty="0"/>
              <a:t>, </a:t>
            </a:r>
            <a:r>
              <a:rPr dirty="0" err="1"/>
              <a:t>oggi</a:t>
            </a:r>
            <a:r>
              <a:rPr dirty="0"/>
              <a:t>, </a:t>
            </a:r>
            <a:r>
              <a:rPr dirty="0" err="1"/>
              <a:t>richiede</a:t>
            </a:r>
            <a:r>
              <a:rPr dirty="0"/>
              <a:t> </a:t>
            </a:r>
            <a:r>
              <a:rPr dirty="0" err="1"/>
              <a:t>grandi</a:t>
            </a:r>
            <a:r>
              <a:rPr dirty="0"/>
              <a:t> </a:t>
            </a:r>
            <a:r>
              <a:rPr dirty="0" err="1"/>
              <a:t>investimenti</a:t>
            </a:r>
            <a:r>
              <a:rPr dirty="0"/>
              <a:t>, </a:t>
            </a:r>
            <a:r>
              <a:rPr dirty="0" err="1"/>
              <a:t>conoscenze</a:t>
            </a:r>
            <a:r>
              <a:rPr dirty="0"/>
              <a:t> </a:t>
            </a:r>
            <a:r>
              <a:rPr dirty="0" err="1"/>
              <a:t>tecniche</a:t>
            </a:r>
            <a:r>
              <a:rPr dirty="0"/>
              <a:t> </a:t>
            </a:r>
            <a:r>
              <a:rPr dirty="0" err="1"/>
              <a:t>specifiche</a:t>
            </a:r>
            <a:r>
              <a:rPr dirty="0"/>
              <a:t> e </a:t>
            </a:r>
            <a:r>
              <a:rPr dirty="0" err="1"/>
              <a:t>il</a:t>
            </a:r>
            <a:r>
              <a:rPr dirty="0"/>
              <a:t> presidio </a:t>
            </a:r>
            <a:r>
              <a:rPr dirty="0" err="1"/>
              <a:t>multicanale</a:t>
            </a:r>
            <a:r>
              <a:rPr dirty="0"/>
              <a:t> online e offline. </a:t>
            </a:r>
          </a:p>
          <a:p>
            <a:pPr defTabSz="886967">
              <a:lnSpc>
                <a:spcPct val="100000"/>
              </a:lnSpc>
              <a:defRPr sz="2000">
                <a:latin typeface="+mj-lt"/>
                <a:ea typeface="+mj-ea"/>
                <a:cs typeface="+mj-cs"/>
                <a:sym typeface="Helvetica"/>
              </a:defRPr>
            </a:pPr>
            <a:r>
              <a:rPr dirty="0" err="1"/>
              <a:t>Tutto</a:t>
            </a:r>
            <a:r>
              <a:rPr dirty="0"/>
              <a:t> </a:t>
            </a:r>
            <a:r>
              <a:rPr dirty="0" err="1"/>
              <a:t>si</a:t>
            </a:r>
            <a:r>
              <a:rPr dirty="0"/>
              <a:t> </a:t>
            </a:r>
            <a:r>
              <a:rPr dirty="0" err="1"/>
              <a:t>muove</a:t>
            </a:r>
            <a:r>
              <a:rPr dirty="0"/>
              <a:t> molto </a:t>
            </a:r>
            <a:r>
              <a:rPr dirty="0" err="1"/>
              <a:t>velocemente</a:t>
            </a:r>
            <a:r>
              <a:rPr dirty="0"/>
              <a:t>, con </a:t>
            </a:r>
            <a:r>
              <a:rPr dirty="0" err="1"/>
              <a:t>grande</a:t>
            </a:r>
            <a:r>
              <a:rPr dirty="0"/>
              <a:t> </a:t>
            </a:r>
            <a:r>
              <a:rPr dirty="0" err="1"/>
              <a:t>difficoltà</a:t>
            </a:r>
            <a:r>
              <a:rPr dirty="0"/>
              <a:t> di </a:t>
            </a:r>
            <a:r>
              <a:rPr dirty="0" err="1"/>
              <a:t>collegamento</a:t>
            </a:r>
            <a:r>
              <a:rPr dirty="0"/>
              <a:t> </a:t>
            </a:r>
            <a:r>
              <a:rPr dirty="0" err="1"/>
              <a:t>tra</a:t>
            </a:r>
            <a:r>
              <a:rPr dirty="0"/>
              <a:t> </a:t>
            </a:r>
            <a:r>
              <a:rPr dirty="0" err="1"/>
              <a:t>punti</a:t>
            </a:r>
            <a:r>
              <a:rPr dirty="0"/>
              <a:t> </a:t>
            </a:r>
            <a:r>
              <a:rPr dirty="0" err="1"/>
              <a:t>vendita</a:t>
            </a:r>
            <a:r>
              <a:rPr dirty="0"/>
              <a:t> </a:t>
            </a:r>
            <a:r>
              <a:rPr dirty="0" err="1"/>
              <a:t>fisici</a:t>
            </a:r>
            <a:r>
              <a:rPr dirty="0"/>
              <a:t> e </a:t>
            </a:r>
            <a:r>
              <a:rPr dirty="0" err="1"/>
              <a:t>mondo</a:t>
            </a:r>
            <a:r>
              <a:rPr dirty="0"/>
              <a:t> virtual</a:t>
            </a:r>
            <a:r>
              <a:rPr lang="it-IT" dirty="0"/>
              <a:t>e</a:t>
            </a:r>
            <a:r>
              <a:rPr dirty="0"/>
              <a:t> di </a:t>
            </a:r>
            <a:r>
              <a:rPr dirty="0" err="1"/>
              <a:t>clic</a:t>
            </a:r>
            <a:r>
              <a:rPr dirty="0"/>
              <a:t> </a:t>
            </a:r>
            <a:r>
              <a:rPr dirty="0" err="1"/>
              <a:t>nel</a:t>
            </a:r>
            <a:r>
              <a:rPr dirty="0"/>
              <a:t> web. </a:t>
            </a:r>
          </a:p>
        </p:txBody>
      </p:sp>
      <p:sp>
        <p:nvSpPr>
          <p:cNvPr id="196" name="Segnaposto contenuto 2"/>
          <p:cNvSpPr txBox="1">
            <a:spLocks noGrp="1"/>
          </p:cNvSpPr>
          <p:nvPr>
            <p:ph type="body" sz="half" idx="1"/>
          </p:nvPr>
        </p:nvSpPr>
        <p:spPr>
          <a:xfrm>
            <a:off x="8090051" y="1966689"/>
            <a:ext cx="3675474" cy="4577278"/>
          </a:xfrm>
          <a:prstGeom prst="rect">
            <a:avLst/>
          </a:prstGeom>
        </p:spPr>
        <p:txBody>
          <a:bodyPr/>
          <a:lstStyle/>
          <a:p>
            <a:pPr marL="0" indent="0" defTabSz="804672">
              <a:lnSpc>
                <a:spcPct val="72000"/>
              </a:lnSpc>
              <a:spcBef>
                <a:spcPts val="800"/>
              </a:spcBef>
              <a:buSzTx/>
              <a:buNone/>
              <a:defRPr sz="1760" b="1">
                <a:solidFill>
                  <a:srgbClr val="D9222A"/>
                </a:solidFill>
                <a:latin typeface="+mj-lt"/>
                <a:ea typeface="+mj-ea"/>
                <a:cs typeface="+mj-cs"/>
                <a:sym typeface="Helvetica"/>
              </a:defRPr>
            </a:pPr>
            <a:r>
              <a:rPr sz="2000" dirty="0"/>
              <a:t>COMUNICAZIONE OGGI</a:t>
            </a:r>
          </a:p>
          <a:p>
            <a:pPr marL="201168" indent="-201168" defTabSz="804672">
              <a:lnSpc>
                <a:spcPct val="72000"/>
              </a:lnSpc>
              <a:spcBef>
                <a:spcPts val="800"/>
              </a:spcBef>
              <a:defRPr sz="616"/>
            </a:pPr>
            <a:endParaRPr sz="616" dirty="0"/>
          </a:p>
          <a:p>
            <a:pPr marL="201168" indent="-201168" defTabSz="804672">
              <a:lnSpc>
                <a:spcPct val="72000"/>
              </a:lnSpc>
              <a:spcBef>
                <a:spcPts val="800"/>
              </a:spcBef>
              <a:defRPr sz="880">
                <a:latin typeface="+mj-lt"/>
                <a:ea typeface="+mj-ea"/>
                <a:cs typeface="+mj-cs"/>
                <a:sym typeface="Helvetica"/>
              </a:defRPr>
            </a:pPr>
            <a:r>
              <a:rPr dirty="0" err="1"/>
              <a:t>Giornale</a:t>
            </a:r>
            <a:endParaRPr sz="616" dirty="0"/>
          </a:p>
          <a:p>
            <a:pPr marL="201168" indent="-201168" defTabSz="804672">
              <a:lnSpc>
                <a:spcPct val="72000"/>
              </a:lnSpc>
              <a:spcBef>
                <a:spcPts val="800"/>
              </a:spcBef>
              <a:defRPr sz="880">
                <a:latin typeface="+mj-lt"/>
                <a:ea typeface="+mj-ea"/>
                <a:cs typeface="+mj-cs"/>
                <a:sym typeface="Helvetica"/>
              </a:defRPr>
            </a:pPr>
            <a:r>
              <a:rPr dirty="0"/>
              <a:t>Radio</a:t>
            </a:r>
            <a:endParaRPr sz="616" dirty="0"/>
          </a:p>
          <a:p>
            <a:pPr marL="201168" indent="-201168" defTabSz="804672">
              <a:lnSpc>
                <a:spcPct val="72000"/>
              </a:lnSpc>
              <a:spcBef>
                <a:spcPts val="800"/>
              </a:spcBef>
              <a:defRPr sz="880">
                <a:latin typeface="+mj-lt"/>
                <a:ea typeface="+mj-ea"/>
                <a:cs typeface="+mj-cs"/>
                <a:sym typeface="Helvetica"/>
              </a:defRPr>
            </a:pPr>
            <a:r>
              <a:rPr dirty="0" err="1"/>
              <a:t>Volantini</a:t>
            </a:r>
            <a:endParaRPr sz="616" dirty="0"/>
          </a:p>
          <a:p>
            <a:pPr marL="201168" indent="-201168" defTabSz="804672">
              <a:lnSpc>
                <a:spcPct val="72000"/>
              </a:lnSpc>
              <a:spcBef>
                <a:spcPts val="800"/>
              </a:spcBef>
              <a:defRPr sz="880">
                <a:latin typeface="+mj-lt"/>
                <a:ea typeface="+mj-ea"/>
                <a:cs typeface="+mj-cs"/>
                <a:sym typeface="Helvetica"/>
              </a:defRPr>
            </a:pPr>
            <a:r>
              <a:rPr dirty="0" err="1"/>
              <a:t>Affissioni</a:t>
            </a:r>
            <a:endParaRPr sz="616" dirty="0"/>
          </a:p>
          <a:p>
            <a:pPr marL="201168" indent="-201168" defTabSz="804672">
              <a:lnSpc>
                <a:spcPct val="72000"/>
              </a:lnSpc>
              <a:spcBef>
                <a:spcPts val="800"/>
              </a:spcBef>
              <a:defRPr sz="880">
                <a:latin typeface="+mj-lt"/>
                <a:ea typeface="+mj-ea"/>
                <a:cs typeface="+mj-cs"/>
                <a:sym typeface="Helvetica"/>
              </a:defRPr>
            </a:pPr>
            <a:r>
              <a:rPr dirty="0" err="1"/>
              <a:t>Cartellonistica</a:t>
            </a:r>
            <a:r>
              <a:rPr dirty="0"/>
              <a:t> </a:t>
            </a:r>
            <a:r>
              <a:rPr dirty="0" err="1"/>
              <a:t>stradale</a:t>
            </a:r>
            <a:r>
              <a:rPr dirty="0"/>
              <a:t> </a:t>
            </a:r>
            <a:endParaRPr sz="616" dirty="0"/>
          </a:p>
          <a:p>
            <a:pPr marL="201168" indent="-201168" defTabSz="804672">
              <a:lnSpc>
                <a:spcPct val="72000"/>
              </a:lnSpc>
              <a:spcBef>
                <a:spcPts val="800"/>
              </a:spcBef>
              <a:defRPr sz="880">
                <a:latin typeface="+mj-lt"/>
                <a:ea typeface="+mj-ea"/>
                <a:cs typeface="+mj-cs"/>
                <a:sym typeface="Helvetica"/>
              </a:defRPr>
            </a:pPr>
            <a:r>
              <a:rPr dirty="0" err="1"/>
              <a:t>Riviste</a:t>
            </a:r>
            <a:r>
              <a:rPr dirty="0"/>
              <a:t> </a:t>
            </a:r>
            <a:endParaRPr sz="616" dirty="0"/>
          </a:p>
          <a:p>
            <a:pPr marL="201168" indent="-201168" defTabSz="804672">
              <a:lnSpc>
                <a:spcPct val="72000"/>
              </a:lnSpc>
              <a:spcBef>
                <a:spcPts val="800"/>
              </a:spcBef>
              <a:defRPr sz="880">
                <a:latin typeface="+mj-lt"/>
                <a:ea typeface="+mj-ea"/>
                <a:cs typeface="+mj-cs"/>
                <a:sym typeface="Helvetica"/>
              </a:defRPr>
            </a:pPr>
            <a:r>
              <a:rPr dirty="0" err="1"/>
              <a:t>Sito</a:t>
            </a:r>
            <a:endParaRPr dirty="0"/>
          </a:p>
          <a:p>
            <a:pPr marL="201168" indent="-201168" defTabSz="804672">
              <a:lnSpc>
                <a:spcPct val="72000"/>
              </a:lnSpc>
              <a:spcBef>
                <a:spcPts val="800"/>
              </a:spcBef>
              <a:defRPr sz="880">
                <a:latin typeface="+mj-lt"/>
                <a:ea typeface="+mj-ea"/>
                <a:cs typeface="+mj-cs"/>
                <a:sym typeface="Helvetica"/>
              </a:defRPr>
            </a:pPr>
            <a:r>
              <a:rPr dirty="0"/>
              <a:t>Blog</a:t>
            </a:r>
            <a:endParaRPr sz="616" dirty="0"/>
          </a:p>
          <a:p>
            <a:pPr marL="201168" indent="-201168" defTabSz="804672">
              <a:lnSpc>
                <a:spcPct val="72000"/>
              </a:lnSpc>
              <a:spcBef>
                <a:spcPts val="800"/>
              </a:spcBef>
              <a:defRPr sz="880">
                <a:latin typeface="+mj-lt"/>
                <a:ea typeface="+mj-ea"/>
                <a:cs typeface="+mj-cs"/>
                <a:sym typeface="Helvetica"/>
              </a:defRPr>
            </a:pPr>
            <a:r>
              <a:rPr dirty="0"/>
              <a:t>Facebook</a:t>
            </a:r>
            <a:endParaRPr sz="3784" dirty="0"/>
          </a:p>
          <a:p>
            <a:pPr marL="201168" indent="-201168" defTabSz="804672">
              <a:lnSpc>
                <a:spcPct val="72000"/>
              </a:lnSpc>
              <a:spcBef>
                <a:spcPts val="800"/>
              </a:spcBef>
              <a:defRPr sz="880">
                <a:latin typeface="+mj-lt"/>
                <a:ea typeface="+mj-ea"/>
                <a:cs typeface="+mj-cs"/>
                <a:sym typeface="Helvetica"/>
              </a:defRPr>
            </a:pPr>
            <a:r>
              <a:rPr dirty="0"/>
              <a:t>Twitter</a:t>
            </a:r>
            <a:endParaRPr sz="616" dirty="0"/>
          </a:p>
          <a:p>
            <a:pPr marL="201168" indent="-201168" defTabSz="804672">
              <a:lnSpc>
                <a:spcPct val="72000"/>
              </a:lnSpc>
              <a:spcBef>
                <a:spcPts val="800"/>
              </a:spcBef>
              <a:defRPr sz="880">
                <a:latin typeface="+mj-lt"/>
                <a:ea typeface="+mj-ea"/>
                <a:cs typeface="+mj-cs"/>
                <a:sym typeface="Helvetica"/>
              </a:defRPr>
            </a:pPr>
            <a:r>
              <a:rPr dirty="0"/>
              <a:t>Pinterest</a:t>
            </a:r>
            <a:endParaRPr sz="3784" dirty="0"/>
          </a:p>
          <a:p>
            <a:pPr marL="201168" indent="-201168" defTabSz="804672">
              <a:lnSpc>
                <a:spcPct val="72000"/>
              </a:lnSpc>
              <a:spcBef>
                <a:spcPts val="800"/>
              </a:spcBef>
              <a:defRPr sz="880">
                <a:latin typeface="+mj-lt"/>
                <a:ea typeface="+mj-ea"/>
                <a:cs typeface="+mj-cs"/>
                <a:sym typeface="Helvetica"/>
              </a:defRPr>
            </a:pPr>
            <a:r>
              <a:rPr dirty="0"/>
              <a:t>Instagram </a:t>
            </a:r>
          </a:p>
          <a:p>
            <a:pPr marL="201168" indent="-201168" defTabSz="804672">
              <a:lnSpc>
                <a:spcPct val="72000"/>
              </a:lnSpc>
              <a:spcBef>
                <a:spcPts val="800"/>
              </a:spcBef>
              <a:defRPr sz="880">
                <a:latin typeface="+mj-lt"/>
                <a:ea typeface="+mj-ea"/>
                <a:cs typeface="+mj-cs"/>
                <a:sym typeface="Helvetica"/>
              </a:defRPr>
            </a:pPr>
            <a:r>
              <a:rPr dirty="0" err="1"/>
              <a:t>Linkedin</a:t>
            </a:r>
            <a:endParaRPr dirty="0"/>
          </a:p>
          <a:p>
            <a:pPr marL="201168" indent="-201168" defTabSz="804672">
              <a:lnSpc>
                <a:spcPct val="72000"/>
              </a:lnSpc>
              <a:spcBef>
                <a:spcPts val="800"/>
              </a:spcBef>
              <a:defRPr sz="880">
                <a:latin typeface="+mj-lt"/>
                <a:ea typeface="+mj-ea"/>
                <a:cs typeface="+mj-cs"/>
                <a:sym typeface="Helvetica"/>
              </a:defRPr>
            </a:pPr>
            <a:r>
              <a:rPr dirty="0" err="1"/>
              <a:t>Youtube</a:t>
            </a:r>
            <a:endParaRPr sz="616" dirty="0"/>
          </a:p>
          <a:p>
            <a:pPr marL="201168" indent="-201168" defTabSz="804672">
              <a:lnSpc>
                <a:spcPct val="72000"/>
              </a:lnSpc>
              <a:spcBef>
                <a:spcPts val="800"/>
              </a:spcBef>
              <a:defRPr sz="880">
                <a:latin typeface="+mj-lt"/>
                <a:ea typeface="+mj-ea"/>
                <a:cs typeface="+mj-cs"/>
                <a:sym typeface="Helvetica"/>
              </a:defRPr>
            </a:pPr>
            <a:r>
              <a:rPr dirty="0"/>
              <a:t>Google</a:t>
            </a:r>
            <a:endParaRPr sz="616" dirty="0"/>
          </a:p>
          <a:p>
            <a:pPr marL="201168" indent="-201168" defTabSz="804672">
              <a:lnSpc>
                <a:spcPct val="72000"/>
              </a:lnSpc>
              <a:spcBef>
                <a:spcPts val="800"/>
              </a:spcBef>
              <a:defRPr sz="880">
                <a:latin typeface="+mj-lt"/>
                <a:ea typeface="+mj-ea"/>
                <a:cs typeface="+mj-cs"/>
                <a:sym typeface="Helvetica"/>
              </a:defRPr>
            </a:pPr>
            <a:r>
              <a:rPr dirty="0"/>
              <a:t>Newsletter</a:t>
            </a:r>
            <a:endParaRPr sz="616" dirty="0"/>
          </a:p>
          <a:p>
            <a:pPr marL="201168" indent="-201168" defTabSz="804672">
              <a:lnSpc>
                <a:spcPct val="72000"/>
              </a:lnSpc>
              <a:spcBef>
                <a:spcPts val="800"/>
              </a:spcBef>
              <a:defRPr sz="880">
                <a:latin typeface="+mj-lt"/>
                <a:ea typeface="+mj-ea"/>
                <a:cs typeface="+mj-cs"/>
                <a:sym typeface="Helvetica"/>
              </a:defRPr>
            </a:pPr>
            <a:r>
              <a:rPr dirty="0"/>
              <a:t>App </a:t>
            </a:r>
            <a:endParaRPr sz="616" dirty="0"/>
          </a:p>
          <a:p>
            <a:pPr marL="201168" indent="-201168" defTabSz="804672">
              <a:lnSpc>
                <a:spcPct val="72000"/>
              </a:lnSpc>
              <a:spcBef>
                <a:spcPts val="800"/>
              </a:spcBef>
              <a:defRPr sz="880">
                <a:latin typeface="+mj-lt"/>
                <a:ea typeface="+mj-ea"/>
                <a:cs typeface="+mj-cs"/>
                <a:sym typeface="Helvetica"/>
              </a:defRPr>
            </a:pPr>
            <a:r>
              <a:rPr dirty="0" err="1"/>
              <a:t>Sms</a:t>
            </a:r>
            <a:r>
              <a:rPr dirty="0"/>
              <a:t> </a:t>
            </a:r>
          </a:p>
          <a:p>
            <a:pPr marL="201168" indent="-201168" defTabSz="804672">
              <a:lnSpc>
                <a:spcPct val="72000"/>
              </a:lnSpc>
              <a:spcBef>
                <a:spcPts val="800"/>
              </a:spcBef>
              <a:defRPr sz="880">
                <a:latin typeface="+mj-lt"/>
                <a:ea typeface="+mj-ea"/>
                <a:cs typeface="+mj-cs"/>
                <a:sym typeface="Helvetica"/>
              </a:defRPr>
            </a:pPr>
            <a:r>
              <a:rPr dirty="0"/>
              <a:t>Video</a:t>
            </a:r>
          </a:p>
        </p:txBody>
      </p:sp>
      <p:sp>
        <p:nvSpPr>
          <p:cNvPr id="197" name="Segnaposto contenuto 2"/>
          <p:cNvSpPr txBox="1"/>
          <p:nvPr/>
        </p:nvSpPr>
        <p:spPr>
          <a:xfrm>
            <a:off x="838200" y="1935157"/>
            <a:ext cx="2935778" cy="39950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nSpc>
                <a:spcPct val="90000"/>
              </a:lnSpc>
              <a:spcBef>
                <a:spcPts val="1000"/>
              </a:spcBef>
              <a:defRPr sz="2000" b="1">
                <a:solidFill>
                  <a:srgbClr val="D9222A"/>
                </a:solidFill>
                <a:latin typeface="+mj-lt"/>
                <a:ea typeface="+mj-ea"/>
                <a:cs typeface="+mj-cs"/>
                <a:sym typeface="Helvetica"/>
              </a:defRPr>
            </a:pPr>
            <a:r>
              <a:rPr dirty="0"/>
              <a:t>COMUNICAZIONE IERI</a:t>
            </a:r>
            <a:endParaRPr sz="2800" dirty="0"/>
          </a:p>
          <a:p>
            <a:pPr marL="228600" indent="-228600">
              <a:lnSpc>
                <a:spcPct val="90000"/>
              </a:lnSpc>
              <a:spcBef>
                <a:spcPts val="1000"/>
              </a:spcBef>
              <a:buSzPct val="100000"/>
              <a:buFont typeface="Arial"/>
              <a:buChar char="•"/>
              <a:defRPr sz="2000">
                <a:latin typeface="+mj-lt"/>
                <a:ea typeface="+mj-ea"/>
                <a:cs typeface="+mj-cs"/>
                <a:sym typeface="Helvetica"/>
              </a:defRPr>
            </a:pPr>
            <a:endParaRPr sz="2800" dirty="0"/>
          </a:p>
          <a:p>
            <a:pPr marL="228600" indent="-228600">
              <a:lnSpc>
                <a:spcPct val="90000"/>
              </a:lnSpc>
              <a:spcBef>
                <a:spcPts val="1000"/>
              </a:spcBef>
              <a:buSzPct val="100000"/>
              <a:buFont typeface="Arial"/>
              <a:buChar char="•"/>
              <a:defRPr sz="1400">
                <a:latin typeface="+mj-lt"/>
                <a:ea typeface="+mj-ea"/>
                <a:cs typeface="+mj-cs"/>
                <a:sym typeface="Helvetica"/>
              </a:defRPr>
            </a:pPr>
            <a:r>
              <a:rPr dirty="0" err="1"/>
              <a:t>Giornale</a:t>
            </a:r>
            <a:endParaRPr sz="2800" dirty="0"/>
          </a:p>
          <a:p>
            <a:pPr marL="228600" indent="-228600">
              <a:lnSpc>
                <a:spcPct val="90000"/>
              </a:lnSpc>
              <a:spcBef>
                <a:spcPts val="1000"/>
              </a:spcBef>
              <a:buSzPct val="100000"/>
              <a:buFont typeface="Arial"/>
              <a:buChar char="•"/>
              <a:defRPr sz="1400">
                <a:latin typeface="+mj-lt"/>
                <a:ea typeface="+mj-ea"/>
                <a:cs typeface="+mj-cs"/>
                <a:sym typeface="Helvetica"/>
              </a:defRPr>
            </a:pPr>
            <a:r>
              <a:rPr dirty="0"/>
              <a:t>Radio</a:t>
            </a:r>
            <a:endParaRPr sz="2800" dirty="0"/>
          </a:p>
          <a:p>
            <a:pPr marL="228600" indent="-228600">
              <a:lnSpc>
                <a:spcPct val="90000"/>
              </a:lnSpc>
              <a:spcBef>
                <a:spcPts val="1000"/>
              </a:spcBef>
              <a:buSzPct val="100000"/>
              <a:buFont typeface="Arial"/>
              <a:buChar char="•"/>
              <a:defRPr sz="1400">
                <a:latin typeface="+mj-lt"/>
                <a:ea typeface="+mj-ea"/>
                <a:cs typeface="+mj-cs"/>
                <a:sym typeface="Helvetica"/>
              </a:defRPr>
            </a:pPr>
            <a:r>
              <a:rPr dirty="0" err="1"/>
              <a:t>Volantini</a:t>
            </a:r>
            <a:endParaRPr sz="2800" dirty="0"/>
          </a:p>
          <a:p>
            <a:pPr marL="228600" indent="-228600">
              <a:lnSpc>
                <a:spcPct val="90000"/>
              </a:lnSpc>
              <a:spcBef>
                <a:spcPts val="1000"/>
              </a:spcBef>
              <a:buSzPct val="100000"/>
              <a:buFont typeface="Arial"/>
              <a:buChar char="•"/>
              <a:defRPr sz="1400">
                <a:latin typeface="+mj-lt"/>
                <a:ea typeface="+mj-ea"/>
                <a:cs typeface="+mj-cs"/>
                <a:sym typeface="Helvetica"/>
              </a:defRPr>
            </a:pPr>
            <a:r>
              <a:rPr dirty="0" err="1"/>
              <a:t>Affissioni</a:t>
            </a:r>
            <a:endParaRPr sz="2800" dirty="0"/>
          </a:p>
          <a:p>
            <a:pPr marL="228600" indent="-228600">
              <a:lnSpc>
                <a:spcPct val="90000"/>
              </a:lnSpc>
              <a:spcBef>
                <a:spcPts val="1000"/>
              </a:spcBef>
              <a:buSzPct val="100000"/>
              <a:buFont typeface="Arial"/>
              <a:buChar char="•"/>
              <a:defRPr sz="1400">
                <a:latin typeface="+mj-lt"/>
                <a:ea typeface="+mj-ea"/>
                <a:cs typeface="+mj-cs"/>
                <a:sym typeface="Helvetica"/>
              </a:defRPr>
            </a:pPr>
            <a:r>
              <a:rPr dirty="0" err="1"/>
              <a:t>Cartellonistica</a:t>
            </a:r>
            <a:r>
              <a:rPr dirty="0"/>
              <a:t> </a:t>
            </a:r>
            <a:r>
              <a:rPr dirty="0" err="1"/>
              <a:t>stradale</a:t>
            </a:r>
            <a:endParaRPr sz="2800" dirty="0"/>
          </a:p>
          <a:p>
            <a:pPr marL="228600" indent="-228600">
              <a:lnSpc>
                <a:spcPct val="90000"/>
              </a:lnSpc>
              <a:spcBef>
                <a:spcPts val="1000"/>
              </a:spcBef>
              <a:buSzPct val="100000"/>
              <a:buFont typeface="Arial"/>
              <a:buChar char="•"/>
              <a:defRPr sz="1400">
                <a:latin typeface="+mj-lt"/>
                <a:ea typeface="+mj-ea"/>
                <a:cs typeface="+mj-cs"/>
                <a:sym typeface="Helvetica"/>
              </a:defRPr>
            </a:pPr>
            <a:r>
              <a:rPr dirty="0" err="1"/>
              <a:t>Riviste</a:t>
            </a:r>
            <a:endParaRPr dirty="0"/>
          </a:p>
          <a:p>
            <a:pPr marL="228600" indent="-228600">
              <a:lnSpc>
                <a:spcPct val="90000"/>
              </a:lnSpc>
              <a:spcBef>
                <a:spcPts val="1000"/>
              </a:spcBef>
              <a:buSzPct val="100000"/>
              <a:buFont typeface="Arial"/>
              <a:buChar char="•"/>
              <a:defRPr sz="1400">
                <a:latin typeface="+mj-lt"/>
                <a:ea typeface="+mj-ea"/>
                <a:cs typeface="+mj-cs"/>
                <a:sym typeface="Helvetica"/>
              </a:defRPr>
            </a:pPr>
            <a:r>
              <a:rPr dirty="0"/>
              <a:t>Tv </a:t>
            </a:r>
            <a:r>
              <a:rPr dirty="0" err="1"/>
              <a:t>locali</a:t>
            </a:r>
            <a:r>
              <a:rPr dirty="0"/>
              <a:t> </a:t>
            </a:r>
          </a:p>
        </p:txBody>
      </p:sp>
      <p:pic>
        <p:nvPicPr>
          <p:cNvPr id="3" name="Immagine 2">
            <a:extLst>
              <a:ext uri="{FF2B5EF4-FFF2-40B4-BE49-F238E27FC236}">
                <a16:creationId xmlns:a16="http://schemas.microsoft.com/office/drawing/2014/main" id="{E4887E96-8DC8-6345-B5D8-E6BF2233D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070" y="2495768"/>
            <a:ext cx="4562366" cy="2281183"/>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9"/>
          <p:cNvSpPr/>
          <p:nvPr/>
        </p:nvSpPr>
        <p:spPr>
          <a:xfrm>
            <a:off x="-145435" y="4633545"/>
            <a:ext cx="12485799" cy="2545734"/>
          </a:xfrm>
          <a:prstGeom prst="rect">
            <a:avLst/>
          </a:prstGeom>
          <a:solidFill>
            <a:srgbClr val="2C2D2D"/>
          </a:solidFill>
          <a:ln w="12700">
            <a:miter lim="400000"/>
          </a:ln>
        </p:spPr>
        <p:txBody>
          <a:bodyPr lIns="45718" tIns="45718" rIns="45718" bIns="45718" anchor="ctr"/>
          <a:lstStyle/>
          <a:p>
            <a:pPr algn="ctr">
              <a:defRPr>
                <a:solidFill>
                  <a:srgbClr val="FFFFFF"/>
                </a:solidFill>
              </a:defRPr>
            </a:pPr>
            <a:endParaRPr/>
          </a:p>
        </p:txBody>
      </p:sp>
      <p:sp>
        <p:nvSpPr>
          <p:cNvPr id="392" name="Titolo 1"/>
          <p:cNvSpPr txBox="1">
            <a:spLocks noGrp="1"/>
          </p:cNvSpPr>
          <p:nvPr>
            <p:ph type="title"/>
          </p:nvPr>
        </p:nvSpPr>
        <p:spPr>
          <a:xfrm>
            <a:off x="526071" y="5404046"/>
            <a:ext cx="11139858" cy="743522"/>
          </a:xfrm>
          <a:prstGeom prst="rect">
            <a:avLst/>
          </a:prstGeom>
        </p:spPr>
        <p:txBody>
          <a:bodyPr anchor="b"/>
          <a:lstStyle>
            <a:lvl1pPr algn="ctr">
              <a:defRPr sz="4000" b="1">
                <a:solidFill>
                  <a:srgbClr val="F9C623"/>
                </a:solidFill>
                <a:latin typeface="+mj-lt"/>
                <a:ea typeface="+mj-ea"/>
                <a:cs typeface="+mj-cs"/>
                <a:sym typeface="Helvetica"/>
              </a:defRPr>
            </a:lvl1pPr>
          </a:lstStyle>
          <a:p>
            <a:r>
              <a:t>L’evoluzione 2.0 per determinare la qualità</a:t>
            </a:r>
          </a:p>
        </p:txBody>
      </p:sp>
      <p:pic>
        <p:nvPicPr>
          <p:cNvPr id="393" name="Immagine 4" descr="Immagine 4"/>
          <p:cNvPicPr>
            <a:picLocks noChangeAspect="1"/>
          </p:cNvPicPr>
          <p:nvPr/>
        </p:nvPicPr>
        <p:blipFill>
          <a:blip r:embed="rId2">
            <a:extLst/>
          </a:blip>
          <a:stretch>
            <a:fillRect/>
          </a:stretch>
        </p:blipFill>
        <p:spPr>
          <a:xfrm>
            <a:off x="-139588" y="-21466"/>
            <a:ext cx="12416077" cy="4656030"/>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Rectangle 9"/>
          <p:cNvSpPr/>
          <p:nvPr/>
        </p:nvSpPr>
        <p:spPr>
          <a:xfrm>
            <a:off x="-145435" y="4633545"/>
            <a:ext cx="12485799" cy="2545734"/>
          </a:xfrm>
          <a:prstGeom prst="rect">
            <a:avLst/>
          </a:prstGeom>
          <a:solidFill>
            <a:srgbClr val="2C2D2D"/>
          </a:solidFill>
          <a:ln w="12700">
            <a:miter lim="400000"/>
          </a:ln>
        </p:spPr>
        <p:txBody>
          <a:bodyPr lIns="45718" tIns="45718" rIns="45718" bIns="45718" anchor="ctr"/>
          <a:lstStyle/>
          <a:p>
            <a:pPr algn="ctr">
              <a:defRPr>
                <a:solidFill>
                  <a:srgbClr val="FFFFFF"/>
                </a:solidFill>
              </a:defRPr>
            </a:pPr>
            <a:endParaRPr/>
          </a:p>
        </p:txBody>
      </p:sp>
      <p:sp>
        <p:nvSpPr>
          <p:cNvPr id="396" name="Straight Connector 11"/>
          <p:cNvSpPr/>
          <p:nvPr/>
        </p:nvSpPr>
        <p:spPr>
          <a:xfrm flipH="1">
            <a:off x="6095998" y="477748"/>
            <a:ext cx="3" cy="3657603"/>
          </a:xfrm>
          <a:prstGeom prst="line">
            <a:avLst/>
          </a:prstGeom>
          <a:ln w="101600">
            <a:solidFill>
              <a:srgbClr val="595959"/>
            </a:solidFill>
            <a:miter/>
          </a:ln>
        </p:spPr>
        <p:txBody>
          <a:bodyPr lIns="45718" tIns="45718" rIns="45718" bIns="45718"/>
          <a:lstStyle/>
          <a:p>
            <a:pPr algn="ctr">
              <a:defRPr>
                <a:solidFill>
                  <a:srgbClr val="FFFFFF"/>
                </a:solidFill>
              </a:defRPr>
            </a:pPr>
            <a:endParaRPr/>
          </a:p>
        </p:txBody>
      </p:sp>
      <p:sp>
        <p:nvSpPr>
          <p:cNvPr id="397" name="Titolo 1"/>
          <p:cNvSpPr txBox="1">
            <a:spLocks noGrp="1"/>
          </p:cNvSpPr>
          <p:nvPr>
            <p:ph type="title"/>
          </p:nvPr>
        </p:nvSpPr>
        <p:spPr>
          <a:xfrm>
            <a:off x="526071" y="5251316"/>
            <a:ext cx="11139858" cy="930448"/>
          </a:xfrm>
          <a:prstGeom prst="rect">
            <a:avLst/>
          </a:prstGeom>
        </p:spPr>
        <p:txBody>
          <a:bodyPr anchor="b"/>
          <a:lstStyle/>
          <a:p>
            <a:pPr algn="ctr" defTabSz="640079">
              <a:defRPr sz="2800" b="1">
                <a:solidFill>
                  <a:srgbClr val="F9C623"/>
                </a:solidFill>
                <a:latin typeface="+mj-lt"/>
                <a:ea typeface="+mj-ea"/>
                <a:cs typeface="+mj-cs"/>
                <a:sym typeface="Helvetica"/>
              </a:defRPr>
            </a:pPr>
            <a:r>
              <a:rPr dirty="0" err="1"/>
              <a:t>Logaritmo</a:t>
            </a:r>
            <a:r>
              <a:rPr dirty="0"/>
              <a:t> </a:t>
            </a:r>
            <a:r>
              <a:rPr dirty="0" err="1"/>
              <a:t>d’interazione</a:t>
            </a:r>
            <a:r>
              <a:rPr dirty="0"/>
              <a:t> </a:t>
            </a:r>
            <a:r>
              <a:rPr dirty="0" err="1"/>
              <a:t>tra</a:t>
            </a:r>
            <a:r>
              <a:rPr dirty="0"/>
              <a:t> </a:t>
            </a:r>
            <a:r>
              <a:rPr dirty="0" err="1"/>
              <a:t>abitazioni</a:t>
            </a:r>
            <a:r>
              <a:rPr dirty="0"/>
              <a:t> </a:t>
            </a:r>
            <a:r>
              <a:rPr dirty="0" err="1"/>
              <a:t>accatastate</a:t>
            </a:r>
            <a:endParaRPr dirty="0"/>
          </a:p>
          <a:p>
            <a:pPr algn="ctr" defTabSz="640079">
              <a:defRPr sz="2800" b="1">
                <a:solidFill>
                  <a:srgbClr val="F9C623"/>
                </a:solidFill>
                <a:latin typeface="+mj-lt"/>
                <a:ea typeface="+mj-ea"/>
                <a:cs typeface="+mj-cs"/>
                <a:sym typeface="Helvetica"/>
              </a:defRPr>
            </a:pPr>
            <a:r>
              <a:rPr dirty="0"/>
              <a:t>e  </a:t>
            </a:r>
            <a:r>
              <a:rPr dirty="0" err="1"/>
              <a:t>geolocalizzazione</a:t>
            </a:r>
            <a:r>
              <a:rPr dirty="0"/>
              <a:t> del </a:t>
            </a:r>
            <a:r>
              <a:rPr dirty="0" err="1"/>
              <a:t>volantino</a:t>
            </a:r>
            <a:endParaRPr dirty="0"/>
          </a:p>
        </p:txBody>
      </p:sp>
      <p:pic>
        <p:nvPicPr>
          <p:cNvPr id="398" name="Immagine 4" descr="Immagine 4"/>
          <p:cNvPicPr>
            <a:picLocks noChangeAspect="1"/>
          </p:cNvPicPr>
          <p:nvPr/>
        </p:nvPicPr>
        <p:blipFill>
          <a:blip r:embed="rId2">
            <a:extLst/>
          </a:blip>
          <a:stretch>
            <a:fillRect/>
          </a:stretch>
        </p:blipFill>
        <p:spPr>
          <a:xfrm>
            <a:off x="1085631" y="307730"/>
            <a:ext cx="3924734" cy="3997639"/>
          </a:xfrm>
          <a:prstGeom prst="rect">
            <a:avLst/>
          </a:prstGeom>
          <a:ln w="12700">
            <a:miter lim="400000"/>
          </a:ln>
        </p:spPr>
      </p:pic>
      <p:pic>
        <p:nvPicPr>
          <p:cNvPr id="399" name="Immagine 6" descr="Immagine 6"/>
          <p:cNvPicPr>
            <a:picLocks noChangeAspect="1"/>
          </p:cNvPicPr>
          <p:nvPr/>
        </p:nvPicPr>
        <p:blipFill>
          <a:blip r:embed="rId3">
            <a:extLst/>
          </a:blip>
          <a:stretch>
            <a:fillRect/>
          </a:stretch>
        </p:blipFill>
        <p:spPr>
          <a:xfrm>
            <a:off x="6416042" y="1447241"/>
            <a:ext cx="5455919" cy="1718616"/>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Rectangle 12"/>
          <p:cNvSpPr/>
          <p:nvPr/>
        </p:nvSpPr>
        <p:spPr>
          <a:xfrm>
            <a:off x="-51480" y="-86522"/>
            <a:ext cx="4680698"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pic>
        <p:nvPicPr>
          <p:cNvPr id="402" name="Immagine 4" descr="Immagine 4"/>
          <p:cNvPicPr>
            <a:picLocks noChangeAspect="1"/>
          </p:cNvPicPr>
          <p:nvPr/>
        </p:nvPicPr>
        <p:blipFill>
          <a:blip r:embed="rId2">
            <a:extLst/>
          </a:blip>
          <a:srcRect l="467" t="934" r="467"/>
          <a:stretch>
            <a:fillRect/>
          </a:stretch>
        </p:blipFill>
        <p:spPr>
          <a:xfrm>
            <a:off x="4721655" y="879537"/>
            <a:ext cx="7463163" cy="4944345"/>
          </a:xfrm>
          <a:prstGeom prst="rect">
            <a:avLst/>
          </a:prstGeom>
          <a:ln w="12700">
            <a:miter lim="400000"/>
          </a:ln>
        </p:spPr>
      </p:pic>
      <p:sp>
        <p:nvSpPr>
          <p:cNvPr id="403" name="Titolo 1"/>
          <p:cNvSpPr txBox="1">
            <a:spLocks noGrp="1"/>
          </p:cNvSpPr>
          <p:nvPr>
            <p:ph type="title"/>
          </p:nvPr>
        </p:nvSpPr>
        <p:spPr>
          <a:xfrm>
            <a:off x="535019" y="3071399"/>
            <a:ext cx="3507701" cy="715202"/>
          </a:xfrm>
          <a:prstGeom prst="rect">
            <a:avLst/>
          </a:prstGeom>
        </p:spPr>
        <p:txBody>
          <a:bodyPr anchor="t"/>
          <a:lstStyle/>
          <a:p>
            <a:pPr algn="ctr">
              <a:lnSpc>
                <a:spcPct val="100000"/>
              </a:lnSpc>
              <a:defRPr sz="2000" b="1" cap="all">
                <a:solidFill>
                  <a:srgbClr val="F9C623"/>
                </a:solidFill>
                <a:latin typeface="+mj-lt"/>
                <a:ea typeface="+mj-ea"/>
                <a:cs typeface="+mj-cs"/>
                <a:sym typeface="Helvetica"/>
              </a:defRPr>
            </a:pPr>
            <a:r>
              <a:t>report analitico</a:t>
            </a:r>
          </a:p>
          <a:p>
            <a:pPr algn="ctr">
              <a:lnSpc>
                <a:spcPct val="100000"/>
              </a:lnSpc>
              <a:defRPr sz="2000" b="1" cap="all">
                <a:solidFill>
                  <a:srgbClr val="F9C623"/>
                </a:solidFill>
                <a:latin typeface="+mj-lt"/>
                <a:ea typeface="+mj-ea"/>
                <a:cs typeface="+mj-cs"/>
                <a:sym typeface="Helvetica"/>
              </a:defRPr>
            </a:pPr>
            <a:r>
              <a:t>Delle qualità</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iterate>
                                    <p:tmAbs val="0"/>
                                  </p:iterate>
                                  <p:childTnLst>
                                    <p:set>
                                      <p:cBhvr>
                                        <p:cTn id="6" dur="1" fill="hold">
                                          <p:stCondLst>
                                            <p:cond delay="0"/>
                                          </p:stCondLst>
                                        </p:cTn>
                                        <p:tgtEl>
                                          <p:spTgt spid="402"/>
                                        </p:tgtEl>
                                        <p:attrNameLst>
                                          <p:attrName>style.visibility</p:attrName>
                                        </p:attrNameLst>
                                      </p:cBhvr>
                                      <p:to>
                                        <p:strVal val="visible"/>
                                      </p:to>
                                    </p:set>
                                    <p:anim calcmode="lin" valueType="num">
                                      <p:cBhvr additive="base">
                                        <p:cTn id="7" dur="500" fill="hold"/>
                                        <p:tgtEl>
                                          <p:spTgt spid="402"/>
                                        </p:tgtEl>
                                        <p:attrNameLst>
                                          <p:attrName>ppt_x</p:attrName>
                                        </p:attrNameLst>
                                      </p:cBhvr>
                                      <p:tavLst>
                                        <p:tav tm="0">
                                          <p:val>
                                            <p:strVal val="1+#ppt_w/2"/>
                                          </p:val>
                                        </p:tav>
                                        <p:tav tm="100000">
                                          <p:val>
                                            <p:strVal val="#ppt_x"/>
                                          </p:val>
                                        </p:tav>
                                      </p:tavLst>
                                    </p:anim>
                                    <p:anim calcmode="lin" valueType="num">
                                      <p:cBhvr additive="base">
                                        <p:cTn id="8" dur="500" fill="hold"/>
                                        <p:tgtEl>
                                          <p:spTgt spid="4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Immagine 4" descr="Immagine 4"/>
          <p:cNvPicPr>
            <a:picLocks noChangeAspect="1"/>
          </p:cNvPicPr>
          <p:nvPr/>
        </p:nvPicPr>
        <p:blipFill>
          <a:blip r:embed="rId2">
            <a:extLst/>
          </a:blip>
          <a:srcRect l="544" t="542" r="539" b="542"/>
          <a:stretch>
            <a:fillRect/>
          </a:stretch>
        </p:blipFill>
        <p:spPr>
          <a:xfrm>
            <a:off x="1446410" y="334168"/>
            <a:ext cx="9299303" cy="6189835"/>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C2D2D"/>
        </a:solidFill>
        <a:effectLst/>
      </p:bgPr>
    </p:bg>
    <p:spTree>
      <p:nvGrpSpPr>
        <p:cNvPr id="1" name=""/>
        <p:cNvGrpSpPr/>
        <p:nvPr/>
      </p:nvGrpSpPr>
      <p:grpSpPr>
        <a:xfrm>
          <a:off x="0" y="0"/>
          <a:ext cx="0" cy="0"/>
          <a:chOff x="0" y="0"/>
          <a:chExt cx="0" cy="0"/>
        </a:xfrm>
      </p:grpSpPr>
      <p:sp>
        <p:nvSpPr>
          <p:cNvPr id="407" name="Rectangle 9"/>
          <p:cNvSpPr/>
          <p:nvPr/>
        </p:nvSpPr>
        <p:spPr>
          <a:xfrm>
            <a:off x="-145435" y="-71328"/>
            <a:ext cx="12485799" cy="4773195"/>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408" name="Titolo 1"/>
          <p:cNvSpPr txBox="1">
            <a:spLocks noGrp="1"/>
          </p:cNvSpPr>
          <p:nvPr>
            <p:ph type="title"/>
          </p:nvPr>
        </p:nvSpPr>
        <p:spPr>
          <a:xfrm>
            <a:off x="1435918" y="5043203"/>
            <a:ext cx="9320164" cy="1404229"/>
          </a:xfrm>
          <a:prstGeom prst="rect">
            <a:avLst/>
          </a:prstGeom>
        </p:spPr>
        <p:txBody>
          <a:bodyPr/>
          <a:lstStyle/>
          <a:p>
            <a:pPr defTabSz="722376">
              <a:defRPr sz="3160" b="1">
                <a:solidFill>
                  <a:srgbClr val="F9C623"/>
                </a:solidFill>
                <a:latin typeface="+mj-lt"/>
                <a:ea typeface="+mj-ea"/>
                <a:cs typeface="+mj-cs"/>
                <a:sym typeface="Helvetica"/>
              </a:defRPr>
            </a:pPr>
            <a:r>
              <a:t>La remunerazione della distribuzione in base alla qualità raggiunta è un sistema meritocratico trasparente.</a:t>
            </a:r>
            <a:r>
              <a:rPr>
                <a:solidFill>
                  <a:srgbClr val="FFFFFF"/>
                </a:solidFill>
              </a:rPr>
              <a:t> </a:t>
            </a:r>
            <a:r>
              <a:t>  </a:t>
            </a:r>
          </a:p>
        </p:txBody>
      </p:sp>
      <p:pic>
        <p:nvPicPr>
          <p:cNvPr id="409" name="Immagine 4" descr="Immagine 4"/>
          <p:cNvPicPr>
            <a:picLocks noChangeAspect="1"/>
          </p:cNvPicPr>
          <p:nvPr/>
        </p:nvPicPr>
        <p:blipFill>
          <a:blip r:embed="rId2">
            <a:extLst/>
          </a:blip>
          <a:srcRect r="11624"/>
          <a:stretch>
            <a:fillRect/>
          </a:stretch>
        </p:blipFill>
        <p:spPr>
          <a:xfrm>
            <a:off x="667345" y="426342"/>
            <a:ext cx="10857364" cy="3777756"/>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Rectangle 12"/>
          <p:cNvSpPr/>
          <p:nvPr/>
        </p:nvSpPr>
        <p:spPr>
          <a:xfrm>
            <a:off x="7629871" y="-86522"/>
            <a:ext cx="4681095"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412" name="Titolo 1"/>
          <p:cNvSpPr txBox="1">
            <a:spLocks noGrp="1"/>
          </p:cNvSpPr>
          <p:nvPr>
            <p:ph type="title"/>
          </p:nvPr>
        </p:nvSpPr>
        <p:spPr>
          <a:xfrm>
            <a:off x="7762340" y="1287990"/>
            <a:ext cx="4293164" cy="953064"/>
          </a:xfrm>
          <a:prstGeom prst="rect">
            <a:avLst/>
          </a:prstGeom>
        </p:spPr>
        <p:txBody>
          <a:bodyPr anchor="t"/>
          <a:lstStyle/>
          <a:p>
            <a:pPr algn="ctr">
              <a:defRPr sz="3000" b="1">
                <a:solidFill>
                  <a:srgbClr val="F9C623"/>
                </a:solidFill>
                <a:latin typeface="+mj-lt"/>
                <a:ea typeface="+mj-ea"/>
                <a:cs typeface="+mj-cs"/>
                <a:sym typeface="Helvetica"/>
              </a:defRPr>
            </a:pPr>
            <a:r>
              <a:t>Controllo con report</a:t>
            </a:r>
          </a:p>
          <a:p>
            <a:pPr algn="ctr">
              <a:defRPr sz="3000" b="1">
                <a:solidFill>
                  <a:srgbClr val="F9C623"/>
                </a:solidFill>
                <a:latin typeface="+mj-lt"/>
                <a:ea typeface="+mj-ea"/>
                <a:cs typeface="+mj-cs"/>
                <a:sym typeface="Helvetica"/>
              </a:defRPr>
            </a:pPr>
            <a:r>
              <a:t>ed alert istantanei </a:t>
            </a:r>
          </a:p>
        </p:txBody>
      </p:sp>
      <p:pic>
        <p:nvPicPr>
          <p:cNvPr id="413" name="Immagine 4" descr="Immagine 4"/>
          <p:cNvPicPr>
            <a:picLocks noChangeAspect="1"/>
          </p:cNvPicPr>
          <p:nvPr/>
        </p:nvPicPr>
        <p:blipFill>
          <a:blip r:embed="rId2">
            <a:extLst/>
          </a:blip>
          <a:srcRect l="2211" r="5742"/>
          <a:stretch>
            <a:fillRect/>
          </a:stretch>
        </p:blipFill>
        <p:spPr>
          <a:xfrm>
            <a:off x="1786485" y="456406"/>
            <a:ext cx="4022156" cy="5945173"/>
          </a:xfrm>
          <a:prstGeom prst="rect">
            <a:avLst/>
          </a:prstGeom>
          <a:ln w="12700">
            <a:miter lim="400000"/>
          </a:ln>
        </p:spPr>
      </p:pic>
      <p:sp>
        <p:nvSpPr>
          <p:cNvPr id="414" name="Segnaposto contenuto 2"/>
          <p:cNvSpPr txBox="1">
            <a:spLocks noGrp="1"/>
          </p:cNvSpPr>
          <p:nvPr>
            <p:ph type="body" sz="quarter" idx="1"/>
          </p:nvPr>
        </p:nvSpPr>
        <p:spPr>
          <a:xfrm>
            <a:off x="8159943" y="2949109"/>
            <a:ext cx="3497959" cy="2924233"/>
          </a:xfrm>
          <a:prstGeom prst="rect">
            <a:avLst/>
          </a:prstGeom>
        </p:spPr>
        <p:txBody>
          <a:bodyPr/>
          <a:lstStyle/>
          <a:p>
            <a:pPr defTabSz="822959">
              <a:spcBef>
                <a:spcPts val="900"/>
              </a:spcBef>
              <a:buFont typeface="Arial" panose="020B0604020202020204" pitchFamily="34" charset="0"/>
              <a:buChar char="•"/>
              <a:defRPr sz="1800">
                <a:latin typeface="+mj-lt"/>
                <a:ea typeface="+mj-ea"/>
                <a:cs typeface="+mj-cs"/>
                <a:sym typeface="Helvetica"/>
              </a:defRPr>
            </a:pPr>
            <a:r>
              <a:rPr dirty="0" err="1"/>
              <a:t>Quantità</a:t>
            </a:r>
            <a:r>
              <a:rPr dirty="0"/>
              <a:t> </a:t>
            </a:r>
            <a:r>
              <a:rPr dirty="0" err="1"/>
              <a:t>eccessive</a:t>
            </a:r>
            <a:r>
              <a:rPr dirty="0"/>
              <a:t> in </a:t>
            </a:r>
            <a:r>
              <a:rPr dirty="0" err="1"/>
              <a:t>un’unica</a:t>
            </a:r>
            <a:r>
              <a:rPr dirty="0"/>
              <a:t> zona</a:t>
            </a:r>
          </a:p>
          <a:p>
            <a:pPr defTabSz="822959">
              <a:spcBef>
                <a:spcPts val="900"/>
              </a:spcBef>
              <a:buFont typeface="Arial" panose="020B0604020202020204" pitchFamily="34" charset="0"/>
              <a:buChar char="•"/>
              <a:defRPr sz="1800">
                <a:latin typeface="+mj-lt"/>
                <a:ea typeface="+mj-ea"/>
                <a:cs typeface="+mj-cs"/>
                <a:sym typeface="Helvetica"/>
              </a:defRPr>
            </a:pPr>
            <a:r>
              <a:rPr dirty="0" err="1"/>
              <a:t>Letture</a:t>
            </a:r>
            <a:r>
              <a:rPr dirty="0"/>
              <a:t> in </a:t>
            </a:r>
            <a:r>
              <a:rPr dirty="0" err="1"/>
              <a:t>velocità</a:t>
            </a:r>
            <a:r>
              <a:rPr dirty="0"/>
              <a:t> </a:t>
            </a:r>
            <a:r>
              <a:rPr dirty="0" err="1"/>
              <a:t>su</a:t>
            </a:r>
            <a:r>
              <a:rPr dirty="0"/>
              <a:t> </a:t>
            </a:r>
            <a:r>
              <a:rPr dirty="0" err="1"/>
              <a:t>furgoni</a:t>
            </a:r>
            <a:r>
              <a:rPr dirty="0"/>
              <a:t> o </a:t>
            </a:r>
            <a:r>
              <a:rPr dirty="0" err="1"/>
              <a:t>biciclette</a:t>
            </a:r>
            <a:endParaRPr dirty="0"/>
          </a:p>
          <a:p>
            <a:pPr defTabSz="822959">
              <a:spcBef>
                <a:spcPts val="900"/>
              </a:spcBef>
              <a:buFont typeface="Arial" panose="020B0604020202020204" pitchFamily="34" charset="0"/>
              <a:buChar char="•"/>
              <a:defRPr sz="1800">
                <a:latin typeface="+mj-lt"/>
                <a:ea typeface="+mj-ea"/>
                <a:cs typeface="+mj-cs"/>
                <a:sym typeface="Helvetica"/>
              </a:defRPr>
            </a:pPr>
            <a:r>
              <a:rPr dirty="0" err="1"/>
              <a:t>Letture</a:t>
            </a:r>
            <a:r>
              <a:rPr dirty="0"/>
              <a:t> </a:t>
            </a:r>
            <a:r>
              <a:rPr dirty="0" err="1"/>
              <a:t>fuori</a:t>
            </a:r>
            <a:r>
              <a:rPr dirty="0"/>
              <a:t> zona </a:t>
            </a:r>
            <a:r>
              <a:rPr dirty="0" err="1"/>
              <a:t>assegnata</a:t>
            </a:r>
            <a:r>
              <a:rPr dirty="0"/>
              <a:t> </a:t>
            </a:r>
          </a:p>
          <a:p>
            <a:pPr defTabSz="822959">
              <a:spcBef>
                <a:spcPts val="900"/>
              </a:spcBef>
              <a:buFont typeface="Arial" panose="020B0604020202020204" pitchFamily="34" charset="0"/>
              <a:buChar char="•"/>
              <a:defRPr sz="1800">
                <a:latin typeface="+mj-lt"/>
                <a:ea typeface="+mj-ea"/>
                <a:cs typeface="+mj-cs"/>
                <a:sym typeface="Helvetica"/>
              </a:defRPr>
            </a:pPr>
            <a:r>
              <a:rPr dirty="0"/>
              <a:t>Report </a:t>
            </a:r>
            <a:r>
              <a:rPr dirty="0" err="1"/>
              <a:t>giornaliero</a:t>
            </a:r>
            <a:r>
              <a:rPr dirty="0"/>
              <a:t> </a:t>
            </a:r>
            <a:r>
              <a:rPr dirty="0" err="1"/>
              <a:t>andamento</a:t>
            </a:r>
            <a:r>
              <a:rPr dirty="0"/>
              <a:t> </a:t>
            </a:r>
            <a:r>
              <a:rPr dirty="0" err="1"/>
              <a:t>distribuzione</a:t>
            </a:r>
            <a:r>
              <a:rPr dirty="0"/>
              <a:t> </a:t>
            </a:r>
            <a:r>
              <a:rPr dirty="0" err="1"/>
              <a:t>quantità</a:t>
            </a:r>
            <a:r>
              <a:rPr dirty="0"/>
              <a:t>/</a:t>
            </a:r>
            <a:r>
              <a:rPr dirty="0" err="1"/>
              <a:t>percentuale</a:t>
            </a:r>
            <a:r>
              <a:rPr dirty="0"/>
              <a:t> e </a:t>
            </a:r>
            <a:r>
              <a:rPr dirty="0" err="1"/>
              <a:t>qualità</a:t>
            </a:r>
            <a:r>
              <a:rPr dirty="0"/>
              <a:t> </a:t>
            </a:r>
            <a:r>
              <a:rPr dirty="0" err="1"/>
              <a:t>consegnato</a:t>
            </a:r>
            <a:r>
              <a:rPr dirty="0"/>
              <a:t> per </a:t>
            </a:r>
            <a:r>
              <a:rPr dirty="0" err="1"/>
              <a:t>singolo</a:t>
            </a:r>
            <a:r>
              <a:rPr dirty="0"/>
              <a:t> </a:t>
            </a:r>
            <a:r>
              <a:rPr dirty="0" err="1"/>
              <a:t>comune</a:t>
            </a: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iterate>
                                    <p:tmAbs val="0"/>
                                  </p:iterate>
                                  <p:childTnLst>
                                    <p:set>
                                      <p:cBhvr>
                                        <p:cTn id="6" dur="1" fill="hold">
                                          <p:stCondLst>
                                            <p:cond delay="0"/>
                                          </p:stCondLst>
                                        </p:cTn>
                                        <p:tgtEl>
                                          <p:spTgt spid="413"/>
                                        </p:tgtEl>
                                        <p:attrNameLst>
                                          <p:attrName>style.visibility</p:attrName>
                                        </p:attrNameLst>
                                      </p:cBhvr>
                                      <p:to>
                                        <p:strVal val="visible"/>
                                      </p:to>
                                    </p:set>
                                    <p:anim calcmode="lin" valueType="num">
                                      <p:cBhvr additive="base">
                                        <p:cTn id="7" dur="500" fill="hold"/>
                                        <p:tgtEl>
                                          <p:spTgt spid="413"/>
                                        </p:tgtEl>
                                        <p:attrNameLst>
                                          <p:attrName>ppt_x</p:attrName>
                                        </p:attrNameLst>
                                      </p:cBhvr>
                                      <p:tavLst>
                                        <p:tav tm="0">
                                          <p:val>
                                            <p:strVal val="0-#ppt_w/2"/>
                                          </p:val>
                                        </p:tav>
                                        <p:tav tm="100000">
                                          <p:val>
                                            <p:strVal val="#ppt_x"/>
                                          </p:val>
                                        </p:tav>
                                      </p:tavLst>
                                    </p:anim>
                                    <p:anim calcmode="lin" valueType="num">
                                      <p:cBhvr additive="base">
                                        <p:cTn id="8" dur="500" fill="hold"/>
                                        <p:tgtEl>
                                          <p:spTgt spid="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Rectangle 12"/>
          <p:cNvSpPr/>
          <p:nvPr/>
        </p:nvSpPr>
        <p:spPr>
          <a:xfrm>
            <a:off x="-51480" y="-86522"/>
            <a:ext cx="6323562"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417" name="Titolo 1"/>
          <p:cNvSpPr txBox="1">
            <a:spLocks noGrp="1"/>
          </p:cNvSpPr>
          <p:nvPr>
            <p:ph type="title"/>
          </p:nvPr>
        </p:nvSpPr>
        <p:spPr>
          <a:xfrm>
            <a:off x="596695" y="2238976"/>
            <a:ext cx="4928125" cy="1018444"/>
          </a:xfrm>
          <a:prstGeom prst="rect">
            <a:avLst/>
          </a:prstGeom>
        </p:spPr>
        <p:txBody>
          <a:bodyPr anchor="t"/>
          <a:lstStyle/>
          <a:p>
            <a:pPr>
              <a:defRPr sz="3000" b="1">
                <a:solidFill>
                  <a:srgbClr val="F9C623"/>
                </a:solidFill>
                <a:latin typeface="+mj-lt"/>
                <a:ea typeface="+mj-ea"/>
                <a:cs typeface="+mj-cs"/>
                <a:sym typeface="Helvetica"/>
              </a:defRPr>
            </a:pPr>
            <a:r>
              <a:rPr dirty="0" err="1"/>
              <a:t>Molti</a:t>
            </a:r>
            <a:r>
              <a:rPr dirty="0"/>
              <a:t> </a:t>
            </a:r>
            <a:r>
              <a:rPr dirty="0" err="1"/>
              <a:t>altri</a:t>
            </a:r>
            <a:r>
              <a:rPr lang="it-IT" dirty="0"/>
              <a:t> </a:t>
            </a:r>
            <a:r>
              <a:rPr dirty="0"/>
              <a:t>report </a:t>
            </a:r>
            <a:r>
              <a:rPr dirty="0" err="1"/>
              <a:t>entrano</a:t>
            </a:r>
            <a:endParaRPr dirty="0"/>
          </a:p>
          <a:p>
            <a:pPr>
              <a:defRPr sz="3000" b="1">
                <a:solidFill>
                  <a:srgbClr val="F9C623"/>
                </a:solidFill>
                <a:latin typeface="+mj-lt"/>
                <a:ea typeface="+mj-ea"/>
                <a:cs typeface="+mj-cs"/>
                <a:sym typeface="Helvetica"/>
              </a:defRPr>
            </a:pPr>
            <a:r>
              <a:rPr dirty="0" err="1"/>
              <a:t>nello</a:t>
            </a:r>
            <a:r>
              <a:rPr dirty="0"/>
              <a:t> </a:t>
            </a:r>
            <a:r>
              <a:rPr dirty="0" err="1"/>
              <a:t>specifico</a:t>
            </a:r>
            <a:r>
              <a:rPr lang="it-IT" dirty="0"/>
              <a:t>:</a:t>
            </a:r>
            <a:endParaRPr dirty="0"/>
          </a:p>
        </p:txBody>
      </p:sp>
      <p:sp>
        <p:nvSpPr>
          <p:cNvPr id="418" name="Segnaposto contenuto 2"/>
          <p:cNvSpPr txBox="1">
            <a:spLocks noGrp="1"/>
          </p:cNvSpPr>
          <p:nvPr>
            <p:ph type="body" sz="quarter" idx="1"/>
          </p:nvPr>
        </p:nvSpPr>
        <p:spPr>
          <a:xfrm>
            <a:off x="596694" y="3630336"/>
            <a:ext cx="5312327" cy="1202922"/>
          </a:xfrm>
          <a:prstGeom prst="rect">
            <a:avLst/>
          </a:prstGeom>
        </p:spPr>
        <p:txBody>
          <a:bodyPr/>
          <a:lstStyle/>
          <a:p>
            <a:pPr>
              <a:defRPr sz="2000" b="1">
                <a:solidFill>
                  <a:srgbClr val="FFFFFF"/>
                </a:solidFill>
                <a:latin typeface="+mj-lt"/>
                <a:ea typeface="+mj-ea"/>
                <a:cs typeface="+mj-cs"/>
                <a:sym typeface="Helvetica"/>
              </a:defRPr>
            </a:pPr>
            <a:r>
              <a:rPr dirty="0" err="1"/>
              <a:t>Produttività</a:t>
            </a:r>
            <a:r>
              <a:rPr dirty="0"/>
              <a:t> </a:t>
            </a:r>
            <a:r>
              <a:rPr dirty="0" err="1"/>
              <a:t>giornaliera</a:t>
            </a:r>
            <a:endParaRPr dirty="0"/>
          </a:p>
          <a:p>
            <a:pPr>
              <a:defRPr sz="2000" b="1">
                <a:solidFill>
                  <a:srgbClr val="FFFFFF"/>
                </a:solidFill>
                <a:latin typeface="+mj-lt"/>
                <a:ea typeface="+mj-ea"/>
                <a:cs typeface="+mj-cs"/>
                <a:sym typeface="Helvetica"/>
              </a:defRPr>
            </a:pPr>
            <a:r>
              <a:rPr dirty="0"/>
              <a:t>Tempo </a:t>
            </a:r>
            <a:r>
              <a:rPr dirty="0" err="1"/>
              <a:t>impiegato</a:t>
            </a:r>
            <a:r>
              <a:rPr dirty="0"/>
              <a:t> per </a:t>
            </a:r>
            <a:r>
              <a:rPr dirty="0" err="1"/>
              <a:t>singolo</a:t>
            </a:r>
            <a:r>
              <a:rPr dirty="0"/>
              <a:t> </a:t>
            </a:r>
            <a:r>
              <a:rPr dirty="0" err="1"/>
              <a:t>poligono</a:t>
            </a:r>
            <a:endParaRPr dirty="0"/>
          </a:p>
          <a:p>
            <a:pPr>
              <a:defRPr sz="2000" b="1">
                <a:solidFill>
                  <a:srgbClr val="FFFFFF"/>
                </a:solidFill>
                <a:latin typeface="+mj-lt"/>
                <a:ea typeface="+mj-ea"/>
                <a:cs typeface="+mj-cs"/>
                <a:sym typeface="Helvetica"/>
              </a:defRPr>
            </a:pPr>
            <a:r>
              <a:rPr dirty="0" err="1"/>
              <a:t>Numero</a:t>
            </a:r>
            <a:r>
              <a:rPr dirty="0"/>
              <a:t> </a:t>
            </a:r>
            <a:r>
              <a:rPr dirty="0" err="1"/>
              <a:t>risorse</a:t>
            </a:r>
            <a:r>
              <a:rPr dirty="0"/>
              <a:t> </a:t>
            </a:r>
            <a:r>
              <a:rPr dirty="0" err="1"/>
              <a:t>impiegate</a:t>
            </a:r>
            <a:endParaRPr dirty="0"/>
          </a:p>
        </p:txBody>
      </p:sp>
      <p:pic>
        <p:nvPicPr>
          <p:cNvPr id="419" name="Immagine 5" descr="Immagine 5"/>
          <p:cNvPicPr>
            <a:picLocks noChangeAspect="1"/>
          </p:cNvPicPr>
          <p:nvPr/>
        </p:nvPicPr>
        <p:blipFill>
          <a:blip r:embed="rId2">
            <a:extLst/>
          </a:blip>
          <a:srcRect r="3"/>
          <a:stretch>
            <a:fillRect/>
          </a:stretch>
        </p:blipFill>
        <p:spPr>
          <a:xfrm>
            <a:off x="6486729" y="109942"/>
            <a:ext cx="5788323" cy="73040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228"/>
                </a:lnTo>
                <a:cubicBezTo>
                  <a:pt x="1648" y="19488"/>
                  <a:pt x="3501" y="20619"/>
                  <a:pt x="5520" y="21600"/>
                </a:cubicBezTo>
                <a:lnTo>
                  <a:pt x="21600" y="21600"/>
                </a:lnTo>
                <a:lnTo>
                  <a:pt x="21600" y="0"/>
                </a:lnTo>
                <a:lnTo>
                  <a:pt x="0" y="0"/>
                </a:lnTo>
                <a:close/>
              </a:path>
            </a:pathLst>
          </a:cu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Rectangle 12"/>
          <p:cNvSpPr/>
          <p:nvPr/>
        </p:nvSpPr>
        <p:spPr>
          <a:xfrm>
            <a:off x="-51480" y="-78639"/>
            <a:ext cx="4680698"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422" name="Titolo 1"/>
          <p:cNvSpPr txBox="1">
            <a:spLocks noGrp="1"/>
          </p:cNvSpPr>
          <p:nvPr>
            <p:ph type="title"/>
          </p:nvPr>
        </p:nvSpPr>
        <p:spPr>
          <a:xfrm>
            <a:off x="740654" y="2457048"/>
            <a:ext cx="3096430" cy="1377260"/>
          </a:xfrm>
          <a:prstGeom prst="rect">
            <a:avLst/>
          </a:prstGeom>
        </p:spPr>
        <p:txBody>
          <a:bodyPr anchor="t"/>
          <a:lstStyle/>
          <a:p>
            <a:pPr algn="ctr">
              <a:defRPr sz="3000" b="1">
                <a:solidFill>
                  <a:srgbClr val="F9C623"/>
                </a:solidFill>
                <a:latin typeface="+mj-lt"/>
                <a:ea typeface="+mj-ea"/>
                <a:cs typeface="+mj-cs"/>
                <a:sym typeface="Helvetica"/>
              </a:defRPr>
            </a:pPr>
            <a:r>
              <a:t>Si paga ciò che si traccia</a:t>
            </a:r>
            <a:br/>
            <a:endParaRPr/>
          </a:p>
        </p:txBody>
      </p:sp>
      <p:sp>
        <p:nvSpPr>
          <p:cNvPr id="423" name="Segnaposto contenuto 2"/>
          <p:cNvSpPr txBox="1">
            <a:spLocks noGrp="1"/>
          </p:cNvSpPr>
          <p:nvPr>
            <p:ph type="body" sz="half" idx="1"/>
          </p:nvPr>
        </p:nvSpPr>
        <p:spPr>
          <a:xfrm>
            <a:off x="5140084" y="952519"/>
            <a:ext cx="6515541" cy="3421117"/>
          </a:xfrm>
          <a:prstGeom prst="rect">
            <a:avLst/>
          </a:prstGeom>
        </p:spPr>
        <p:txBody>
          <a:bodyPr anchor="ctr"/>
          <a:lstStyle/>
          <a:p>
            <a:pPr>
              <a:lnSpc>
                <a:spcPct val="100000"/>
              </a:lnSpc>
              <a:defRPr sz="2000" b="1">
                <a:latin typeface="+mj-lt"/>
                <a:ea typeface="+mj-ea"/>
                <a:cs typeface="+mj-cs"/>
                <a:sym typeface="Helvetica"/>
              </a:defRPr>
            </a:pPr>
            <a:r>
              <a:rPr dirty="0" err="1"/>
              <a:t>Eventuali</a:t>
            </a:r>
            <a:r>
              <a:rPr dirty="0"/>
              <a:t> </a:t>
            </a:r>
            <a:r>
              <a:rPr dirty="0" err="1"/>
              <a:t>ammanchi</a:t>
            </a:r>
            <a:r>
              <a:rPr dirty="0"/>
              <a:t> di </a:t>
            </a:r>
            <a:r>
              <a:rPr dirty="0" err="1"/>
              <a:t>volantini</a:t>
            </a:r>
            <a:endParaRPr dirty="0"/>
          </a:p>
          <a:p>
            <a:pPr>
              <a:lnSpc>
                <a:spcPct val="100000"/>
              </a:lnSpc>
              <a:defRPr sz="2000" b="1">
                <a:latin typeface="+mj-lt"/>
                <a:ea typeface="+mj-ea"/>
                <a:cs typeface="+mj-cs"/>
                <a:sym typeface="Helvetica"/>
              </a:defRPr>
            </a:pPr>
            <a:r>
              <a:rPr dirty="0" err="1"/>
              <a:t>Qualità</a:t>
            </a:r>
            <a:r>
              <a:rPr dirty="0"/>
              <a:t> </a:t>
            </a:r>
            <a:r>
              <a:rPr dirty="0" err="1"/>
              <a:t>scadente</a:t>
            </a:r>
            <a:r>
              <a:rPr dirty="0"/>
              <a:t> </a:t>
            </a:r>
          </a:p>
          <a:p>
            <a:pPr>
              <a:lnSpc>
                <a:spcPct val="100000"/>
              </a:lnSpc>
              <a:defRPr sz="2000" b="1">
                <a:latin typeface="+mj-lt"/>
                <a:ea typeface="+mj-ea"/>
                <a:cs typeface="+mj-cs"/>
                <a:sym typeface="Helvetica"/>
              </a:defRPr>
            </a:pPr>
            <a:r>
              <a:rPr dirty="0"/>
              <a:t>Alert </a:t>
            </a:r>
            <a:r>
              <a:rPr dirty="0" err="1"/>
              <a:t>evidenziati</a:t>
            </a:r>
            <a:endParaRPr dirty="0"/>
          </a:p>
          <a:p>
            <a:pPr>
              <a:lnSpc>
                <a:spcPct val="100000"/>
              </a:lnSpc>
              <a:defRPr sz="2000" b="1">
                <a:latin typeface="+mj-lt"/>
                <a:ea typeface="+mj-ea"/>
                <a:cs typeface="+mj-cs"/>
                <a:sym typeface="Helvetica"/>
              </a:defRPr>
            </a:pPr>
            <a:r>
              <a:rPr dirty="0" err="1"/>
              <a:t>Soglie</a:t>
            </a:r>
            <a:r>
              <a:rPr dirty="0"/>
              <a:t> non </a:t>
            </a:r>
            <a:r>
              <a:rPr dirty="0" err="1"/>
              <a:t>raggiunte</a:t>
            </a:r>
            <a:r>
              <a:rPr dirty="0"/>
              <a:t> di </a:t>
            </a:r>
            <a:r>
              <a:rPr dirty="0" err="1"/>
              <a:t>consegna</a:t>
            </a:r>
            <a:endParaRPr dirty="0"/>
          </a:p>
          <a:p>
            <a:pPr marL="0" indent="0">
              <a:lnSpc>
                <a:spcPct val="100000"/>
              </a:lnSpc>
              <a:buSzTx/>
              <a:buNone/>
              <a:defRPr sz="2000">
                <a:latin typeface="+mj-lt"/>
                <a:ea typeface="+mj-ea"/>
                <a:cs typeface="+mj-cs"/>
                <a:sym typeface="Helvetica"/>
              </a:defRPr>
            </a:pPr>
            <a:r>
              <a:rPr dirty="0" err="1"/>
              <a:t>Sono</a:t>
            </a:r>
            <a:r>
              <a:rPr dirty="0"/>
              <a:t>  </a:t>
            </a:r>
            <a:r>
              <a:rPr dirty="0" err="1"/>
              <a:t>voci</a:t>
            </a:r>
            <a:r>
              <a:rPr dirty="0"/>
              <a:t> di </a:t>
            </a:r>
            <a:r>
              <a:rPr dirty="0" err="1"/>
              <a:t>negoziazione</a:t>
            </a:r>
            <a:r>
              <a:rPr dirty="0"/>
              <a:t> </a:t>
            </a:r>
            <a:r>
              <a:rPr dirty="0" err="1"/>
              <a:t>che</a:t>
            </a:r>
            <a:r>
              <a:rPr dirty="0"/>
              <a:t> </a:t>
            </a:r>
            <a:r>
              <a:rPr dirty="0" err="1"/>
              <a:t>permettono</a:t>
            </a:r>
            <a:r>
              <a:rPr dirty="0"/>
              <a:t> </a:t>
            </a:r>
            <a:r>
              <a:rPr dirty="0" err="1"/>
              <a:t>all’insegna</a:t>
            </a:r>
            <a:r>
              <a:rPr dirty="0"/>
              <a:t> di </a:t>
            </a:r>
            <a:r>
              <a:rPr dirty="0" err="1"/>
              <a:t>pagare</a:t>
            </a:r>
            <a:r>
              <a:rPr dirty="0"/>
              <a:t> solo </a:t>
            </a:r>
            <a:r>
              <a:rPr dirty="0" err="1"/>
              <a:t>l’effettivo</a:t>
            </a:r>
            <a:r>
              <a:rPr dirty="0"/>
              <a:t> e </a:t>
            </a:r>
            <a:r>
              <a:rPr dirty="0" err="1"/>
              <a:t>reale</a:t>
            </a:r>
            <a:r>
              <a:rPr dirty="0"/>
              <a:t> </a:t>
            </a:r>
            <a:r>
              <a:rPr dirty="0" err="1"/>
              <a:t>servizio</a:t>
            </a:r>
            <a:r>
              <a:rPr dirty="0"/>
              <a:t> </a:t>
            </a:r>
            <a:r>
              <a:rPr dirty="0" err="1"/>
              <a:t>erogato</a:t>
            </a:r>
            <a:r>
              <a:rPr dirty="0"/>
              <a:t>. </a:t>
            </a:r>
          </a:p>
        </p:txBody>
      </p:sp>
      <p:pic>
        <p:nvPicPr>
          <p:cNvPr id="424" name="Immagine 4" descr="Immagine 4"/>
          <p:cNvPicPr>
            <a:picLocks noChangeAspect="1"/>
          </p:cNvPicPr>
          <p:nvPr/>
        </p:nvPicPr>
        <p:blipFill>
          <a:blip r:embed="rId2">
            <a:extLst/>
          </a:blip>
          <a:stretch>
            <a:fillRect/>
          </a:stretch>
        </p:blipFill>
        <p:spPr>
          <a:xfrm>
            <a:off x="113512" y="4621829"/>
            <a:ext cx="11906120" cy="1734523"/>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p:tmAbs val="0"/>
                                  </p:iterate>
                                  <p:childTnLst>
                                    <p:set>
                                      <p:cBhvr>
                                        <p:cTn id="6" dur="1" fill="hold">
                                          <p:stCondLst>
                                            <p:cond delay="0"/>
                                          </p:stCondLst>
                                        </p:cTn>
                                        <p:tgtEl>
                                          <p:spTgt spid="423">
                                            <p:bg/>
                                          </p:spTgt>
                                        </p:tgtEl>
                                        <p:attrNameLst>
                                          <p:attrName>style.visibility</p:attrName>
                                        </p:attrNameLst>
                                      </p:cBhvr>
                                      <p:to>
                                        <p:strVal val="visible"/>
                                      </p:to>
                                    </p:set>
                                    <p:anim calcmode="lin" valueType="num">
                                      <p:cBhvr additive="base">
                                        <p:cTn id="7" dur="500" fill="hold"/>
                                        <p:tgtEl>
                                          <p:spTgt spid="423">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23">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p:tmAbs val="0"/>
                                  </p:iterate>
                                  <p:childTnLst>
                                    <p:set>
                                      <p:cBhvr>
                                        <p:cTn id="11" dur="1" fill="hold">
                                          <p:stCondLst>
                                            <p:cond delay="0"/>
                                          </p:stCondLst>
                                        </p:cTn>
                                        <p:tgtEl>
                                          <p:spTgt spid="423">
                                            <p:txEl>
                                              <p:pRg st="0" end="0"/>
                                            </p:txEl>
                                          </p:spTgt>
                                        </p:tgtEl>
                                        <p:attrNameLst>
                                          <p:attrName>style.visibility</p:attrName>
                                        </p:attrNameLst>
                                      </p:cBhvr>
                                      <p:to>
                                        <p:strVal val="visible"/>
                                      </p:to>
                                    </p:set>
                                    <p:anim calcmode="lin" valueType="num">
                                      <p:cBhvr additive="base">
                                        <p:cTn id="12" dur="500" fill="hold"/>
                                        <p:tgtEl>
                                          <p:spTgt spid="42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2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iterate>
                                    <p:tmAbs val="0"/>
                                  </p:iterate>
                                  <p:childTnLst>
                                    <p:set>
                                      <p:cBhvr>
                                        <p:cTn id="16" dur="1" fill="hold">
                                          <p:stCondLst>
                                            <p:cond delay="0"/>
                                          </p:stCondLst>
                                        </p:cTn>
                                        <p:tgtEl>
                                          <p:spTgt spid="423">
                                            <p:txEl>
                                              <p:pRg st="1" end="1"/>
                                            </p:txEl>
                                          </p:spTgt>
                                        </p:tgtEl>
                                        <p:attrNameLst>
                                          <p:attrName>style.visibility</p:attrName>
                                        </p:attrNameLst>
                                      </p:cBhvr>
                                      <p:to>
                                        <p:strVal val="visible"/>
                                      </p:to>
                                    </p:set>
                                    <p:anim calcmode="lin" valueType="num">
                                      <p:cBhvr additive="base">
                                        <p:cTn id="17" dur="500" fill="hold"/>
                                        <p:tgtEl>
                                          <p:spTgt spid="42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2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iterate>
                                    <p:tmAbs val="0"/>
                                  </p:iterate>
                                  <p:childTnLst>
                                    <p:set>
                                      <p:cBhvr>
                                        <p:cTn id="21" dur="1" fill="hold">
                                          <p:stCondLst>
                                            <p:cond delay="0"/>
                                          </p:stCondLst>
                                        </p:cTn>
                                        <p:tgtEl>
                                          <p:spTgt spid="423">
                                            <p:txEl>
                                              <p:pRg st="2" end="2"/>
                                            </p:txEl>
                                          </p:spTgt>
                                        </p:tgtEl>
                                        <p:attrNameLst>
                                          <p:attrName>style.visibility</p:attrName>
                                        </p:attrNameLst>
                                      </p:cBhvr>
                                      <p:to>
                                        <p:strVal val="visible"/>
                                      </p:to>
                                    </p:set>
                                    <p:anim calcmode="lin" valueType="num">
                                      <p:cBhvr additive="base">
                                        <p:cTn id="22" dur="500" fill="hold"/>
                                        <p:tgtEl>
                                          <p:spTgt spid="423">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2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iterate>
                                    <p:tmAbs val="0"/>
                                  </p:iterate>
                                  <p:childTnLst>
                                    <p:set>
                                      <p:cBhvr>
                                        <p:cTn id="26" dur="1" fill="hold">
                                          <p:stCondLst>
                                            <p:cond delay="0"/>
                                          </p:stCondLst>
                                        </p:cTn>
                                        <p:tgtEl>
                                          <p:spTgt spid="423">
                                            <p:txEl>
                                              <p:pRg st="3" end="3"/>
                                            </p:txEl>
                                          </p:spTgt>
                                        </p:tgtEl>
                                        <p:attrNameLst>
                                          <p:attrName>style.visibility</p:attrName>
                                        </p:attrNameLst>
                                      </p:cBhvr>
                                      <p:to>
                                        <p:strVal val="visible"/>
                                      </p:to>
                                    </p:set>
                                    <p:anim calcmode="lin" valueType="num">
                                      <p:cBhvr additive="base">
                                        <p:cTn id="27" dur="500" fill="hold"/>
                                        <p:tgtEl>
                                          <p:spTgt spid="423">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23">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iterate>
                                    <p:tmAbs val="0"/>
                                  </p:iterate>
                                  <p:childTnLst>
                                    <p:set>
                                      <p:cBhvr>
                                        <p:cTn id="31" dur="1" fill="hold">
                                          <p:stCondLst>
                                            <p:cond delay="0"/>
                                          </p:stCondLst>
                                        </p:cTn>
                                        <p:tgtEl>
                                          <p:spTgt spid="423">
                                            <p:txEl>
                                              <p:pRg st="4" end="4"/>
                                            </p:txEl>
                                          </p:spTgt>
                                        </p:tgtEl>
                                        <p:attrNameLst>
                                          <p:attrName>style.visibility</p:attrName>
                                        </p:attrNameLst>
                                      </p:cBhvr>
                                      <p:to>
                                        <p:strVal val="visible"/>
                                      </p:to>
                                    </p:set>
                                    <p:anim calcmode="lin" valueType="num">
                                      <p:cBhvr additive="base">
                                        <p:cTn id="32" dur="500" fill="hold"/>
                                        <p:tgtEl>
                                          <p:spTgt spid="423">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7CC3101-E5A8-024B-A9CB-F69091613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752" y="-14013"/>
            <a:ext cx="7685619" cy="7685619"/>
          </a:xfrm>
          <a:prstGeom prst="rect">
            <a:avLst/>
          </a:prstGeom>
        </p:spPr>
      </p:pic>
      <p:sp>
        <p:nvSpPr>
          <p:cNvPr id="10" name="Rectangle 12">
            <a:extLst>
              <a:ext uri="{FF2B5EF4-FFF2-40B4-BE49-F238E27FC236}">
                <a16:creationId xmlns:a16="http://schemas.microsoft.com/office/drawing/2014/main" id="{D01248C1-798C-D945-8C2C-444853A69719}"/>
              </a:ext>
            </a:extLst>
          </p:cNvPr>
          <p:cNvSpPr/>
          <p:nvPr/>
        </p:nvSpPr>
        <p:spPr>
          <a:xfrm>
            <a:off x="-51481" y="-78639"/>
            <a:ext cx="6799121"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dirty="0"/>
          </a:p>
        </p:txBody>
      </p:sp>
      <p:sp>
        <p:nvSpPr>
          <p:cNvPr id="426" name="Titolo 1"/>
          <p:cNvSpPr txBox="1">
            <a:spLocks noGrp="1"/>
          </p:cNvSpPr>
          <p:nvPr>
            <p:ph type="title"/>
          </p:nvPr>
        </p:nvSpPr>
        <p:spPr>
          <a:xfrm>
            <a:off x="567265" y="381394"/>
            <a:ext cx="5780038" cy="1631790"/>
          </a:xfrm>
          <a:prstGeom prst="rect">
            <a:avLst/>
          </a:prstGeom>
        </p:spPr>
        <p:txBody>
          <a:bodyPr anchor="t"/>
          <a:lstStyle/>
          <a:p>
            <a:pPr defTabSz="850391">
              <a:defRPr sz="2790" b="1">
                <a:solidFill>
                  <a:srgbClr val="F9C623"/>
                </a:solidFill>
                <a:latin typeface="+mj-lt"/>
                <a:ea typeface="+mj-ea"/>
                <a:cs typeface="+mj-cs"/>
                <a:sym typeface="Helvetica"/>
              </a:defRPr>
            </a:pPr>
            <a:r>
              <a:t>Le informazioni derivanti dalla certificazione di </a:t>
            </a:r>
            <a:r>
              <a:rPr cap="all"/>
              <a:t>Recapito Certo</a:t>
            </a:r>
            <a:r>
              <a:t> servono per aumentare l’efficacia e ridurre gli sprechi</a:t>
            </a:r>
          </a:p>
        </p:txBody>
      </p:sp>
      <p:sp>
        <p:nvSpPr>
          <p:cNvPr id="427" name="Segnaposto contenuto 2"/>
          <p:cNvSpPr txBox="1">
            <a:spLocks noGrp="1"/>
          </p:cNvSpPr>
          <p:nvPr>
            <p:ph type="body" sz="half" idx="1"/>
          </p:nvPr>
        </p:nvSpPr>
        <p:spPr>
          <a:xfrm>
            <a:off x="567265" y="2119016"/>
            <a:ext cx="5780038" cy="4357590"/>
          </a:xfrm>
          <a:prstGeom prst="rect">
            <a:avLst/>
          </a:prstGeom>
        </p:spPr>
        <p:txBody>
          <a:bodyPr>
            <a:normAutofit lnSpcReduction="10000"/>
          </a:bodyPr>
          <a:lstStyle/>
          <a:p>
            <a:pPr marL="196892" indent="-196892" defTabSz="787571">
              <a:lnSpc>
                <a:spcPct val="100000"/>
              </a:lnSpc>
              <a:spcBef>
                <a:spcPts val="700"/>
              </a:spcBef>
              <a:defRPr sz="1740">
                <a:latin typeface="+mj-lt"/>
                <a:ea typeface="+mj-ea"/>
                <a:cs typeface="+mj-cs"/>
                <a:sym typeface="Helvetica"/>
              </a:defRPr>
            </a:pPr>
            <a:r>
              <a:rPr dirty="0" err="1"/>
              <a:t>Tarare</a:t>
            </a:r>
            <a:r>
              <a:rPr dirty="0"/>
              <a:t> </a:t>
            </a:r>
            <a:r>
              <a:rPr dirty="0" err="1"/>
              <a:t>meglio</a:t>
            </a:r>
            <a:r>
              <a:rPr dirty="0"/>
              <a:t> le </a:t>
            </a:r>
            <a:r>
              <a:rPr dirty="0" err="1"/>
              <a:t>copie</a:t>
            </a:r>
            <a:r>
              <a:rPr dirty="0"/>
              <a:t> da </a:t>
            </a:r>
            <a:r>
              <a:rPr dirty="0" err="1"/>
              <a:t>stampare</a:t>
            </a:r>
            <a:r>
              <a:rPr dirty="0"/>
              <a:t> </a:t>
            </a:r>
          </a:p>
          <a:p>
            <a:pPr marL="196892" indent="-196892" defTabSz="787571">
              <a:lnSpc>
                <a:spcPct val="100000"/>
              </a:lnSpc>
              <a:spcBef>
                <a:spcPts val="700"/>
              </a:spcBef>
              <a:defRPr sz="1740">
                <a:latin typeface="+mj-lt"/>
                <a:ea typeface="+mj-ea"/>
                <a:cs typeface="+mj-cs"/>
                <a:sym typeface="Helvetica"/>
              </a:defRPr>
            </a:pPr>
            <a:r>
              <a:rPr dirty="0" err="1"/>
              <a:t>Ottimizzare</a:t>
            </a:r>
            <a:r>
              <a:rPr dirty="0"/>
              <a:t> le </a:t>
            </a:r>
            <a:r>
              <a:rPr dirty="0" err="1"/>
              <a:t>isocrone</a:t>
            </a:r>
            <a:r>
              <a:rPr dirty="0"/>
              <a:t> </a:t>
            </a:r>
            <a:r>
              <a:rPr dirty="0" err="1"/>
              <a:t>d’interazione</a:t>
            </a:r>
            <a:r>
              <a:rPr dirty="0"/>
              <a:t> con </a:t>
            </a:r>
            <a:r>
              <a:rPr dirty="0" err="1"/>
              <a:t>i</a:t>
            </a:r>
            <a:r>
              <a:rPr dirty="0"/>
              <a:t> </a:t>
            </a:r>
            <a:r>
              <a:rPr dirty="0" err="1"/>
              <a:t>clienti</a:t>
            </a:r>
            <a:r>
              <a:rPr dirty="0"/>
              <a:t> </a:t>
            </a:r>
            <a:r>
              <a:rPr dirty="0" err="1"/>
              <a:t>distanze</a:t>
            </a:r>
            <a:r>
              <a:rPr dirty="0"/>
              <a:t> da </a:t>
            </a:r>
            <a:r>
              <a:rPr dirty="0" err="1"/>
              <a:t>p.v</a:t>
            </a:r>
            <a:r>
              <a:rPr dirty="0"/>
              <a:t>.</a:t>
            </a:r>
          </a:p>
          <a:p>
            <a:pPr marL="196892" indent="-196892" defTabSz="787571">
              <a:lnSpc>
                <a:spcPct val="100000"/>
              </a:lnSpc>
              <a:spcBef>
                <a:spcPts val="700"/>
              </a:spcBef>
              <a:defRPr sz="1740">
                <a:latin typeface="+mj-lt"/>
                <a:ea typeface="+mj-ea"/>
                <a:cs typeface="+mj-cs"/>
                <a:sym typeface="Helvetica"/>
              </a:defRPr>
            </a:pPr>
            <a:r>
              <a:rPr dirty="0" err="1"/>
              <a:t>Razionalizzare</a:t>
            </a:r>
            <a:r>
              <a:rPr dirty="0"/>
              <a:t> </a:t>
            </a:r>
            <a:r>
              <a:rPr dirty="0" err="1"/>
              <a:t>il</a:t>
            </a:r>
            <a:r>
              <a:rPr dirty="0"/>
              <a:t> </a:t>
            </a:r>
            <a:r>
              <a:rPr dirty="0" err="1"/>
              <a:t>numero</a:t>
            </a:r>
            <a:r>
              <a:rPr dirty="0"/>
              <a:t> </a:t>
            </a:r>
            <a:r>
              <a:rPr dirty="0" err="1"/>
              <a:t>delle</a:t>
            </a:r>
            <a:r>
              <a:rPr dirty="0"/>
              <a:t> </a:t>
            </a:r>
            <a:r>
              <a:rPr dirty="0" err="1"/>
              <a:t>campagne</a:t>
            </a:r>
            <a:r>
              <a:rPr dirty="0"/>
              <a:t> </a:t>
            </a:r>
          </a:p>
          <a:p>
            <a:pPr marL="196892" indent="-196892" defTabSz="787571">
              <a:lnSpc>
                <a:spcPct val="100000"/>
              </a:lnSpc>
              <a:spcBef>
                <a:spcPts val="700"/>
              </a:spcBef>
              <a:defRPr sz="1740">
                <a:latin typeface="+mj-lt"/>
                <a:ea typeface="+mj-ea"/>
                <a:cs typeface="+mj-cs"/>
                <a:sym typeface="Helvetica"/>
              </a:defRPr>
            </a:pPr>
            <a:r>
              <a:rPr dirty="0" err="1"/>
              <a:t>Scegliere</a:t>
            </a:r>
            <a:r>
              <a:rPr dirty="0"/>
              <a:t> e </a:t>
            </a:r>
            <a:r>
              <a:rPr dirty="0" err="1"/>
              <a:t>collaborare</a:t>
            </a:r>
            <a:r>
              <a:rPr dirty="0"/>
              <a:t> con le </a:t>
            </a:r>
            <a:r>
              <a:rPr dirty="0" err="1"/>
              <a:t>Agenzie</a:t>
            </a:r>
            <a:r>
              <a:rPr dirty="0"/>
              <a:t> distributive </a:t>
            </a:r>
            <a:r>
              <a:rPr dirty="0" err="1"/>
              <a:t>più</a:t>
            </a:r>
            <a:r>
              <a:rPr dirty="0"/>
              <a:t> </a:t>
            </a:r>
            <a:r>
              <a:rPr dirty="0" err="1"/>
              <a:t>performanti</a:t>
            </a:r>
            <a:r>
              <a:rPr dirty="0"/>
              <a:t> in base </a:t>
            </a:r>
            <a:r>
              <a:rPr dirty="0" err="1"/>
              <a:t>alla</a:t>
            </a:r>
            <a:r>
              <a:rPr dirty="0"/>
              <a:t> </a:t>
            </a:r>
            <a:r>
              <a:rPr dirty="0" err="1"/>
              <a:t>qualità</a:t>
            </a:r>
            <a:r>
              <a:rPr dirty="0"/>
              <a:t> </a:t>
            </a:r>
            <a:r>
              <a:rPr dirty="0" err="1"/>
              <a:t>raggiunta</a:t>
            </a:r>
            <a:r>
              <a:rPr dirty="0"/>
              <a:t> </a:t>
            </a:r>
            <a:r>
              <a:rPr dirty="0" err="1"/>
              <a:t>nelle</a:t>
            </a:r>
            <a:r>
              <a:rPr dirty="0"/>
              <a:t> </a:t>
            </a:r>
            <a:r>
              <a:rPr dirty="0" err="1"/>
              <a:t>varie</a:t>
            </a:r>
            <a:r>
              <a:rPr dirty="0"/>
              <a:t> </a:t>
            </a:r>
            <a:r>
              <a:rPr dirty="0" err="1"/>
              <a:t>campagne</a:t>
            </a:r>
            <a:r>
              <a:rPr dirty="0"/>
              <a:t> con </a:t>
            </a:r>
            <a:r>
              <a:rPr dirty="0" err="1"/>
              <a:t>i</a:t>
            </a:r>
            <a:r>
              <a:rPr dirty="0"/>
              <a:t> </a:t>
            </a:r>
            <a:r>
              <a:rPr dirty="0" err="1"/>
              <a:t>diversi</a:t>
            </a:r>
            <a:r>
              <a:rPr dirty="0"/>
              <a:t> </a:t>
            </a:r>
            <a:r>
              <a:rPr dirty="0" err="1"/>
              <a:t>clienti</a:t>
            </a:r>
            <a:endParaRPr dirty="0"/>
          </a:p>
          <a:p>
            <a:pPr marL="196892" indent="-196892" defTabSz="787571">
              <a:lnSpc>
                <a:spcPct val="100000"/>
              </a:lnSpc>
              <a:spcBef>
                <a:spcPts val="700"/>
              </a:spcBef>
              <a:defRPr sz="1740">
                <a:latin typeface="+mj-lt"/>
                <a:ea typeface="+mj-ea"/>
                <a:cs typeface="+mj-cs"/>
                <a:sym typeface="Helvetica"/>
              </a:defRPr>
            </a:pPr>
            <a:r>
              <a:rPr dirty="0" err="1"/>
              <a:t>Avere</a:t>
            </a:r>
            <a:r>
              <a:rPr dirty="0"/>
              <a:t> lo </a:t>
            </a:r>
            <a:r>
              <a:rPr dirty="0" err="1"/>
              <a:t>stato</a:t>
            </a:r>
            <a:r>
              <a:rPr dirty="0"/>
              <a:t> del </a:t>
            </a:r>
            <a:r>
              <a:rPr dirty="0" err="1"/>
              <a:t>lavoro</a:t>
            </a:r>
            <a:r>
              <a:rPr dirty="0"/>
              <a:t> in </a:t>
            </a:r>
            <a:r>
              <a:rPr dirty="0" err="1"/>
              <a:t>corso</a:t>
            </a:r>
            <a:r>
              <a:rPr dirty="0"/>
              <a:t> in tempo </a:t>
            </a:r>
            <a:r>
              <a:rPr dirty="0" err="1"/>
              <a:t>reale</a:t>
            </a:r>
            <a:r>
              <a:rPr dirty="0"/>
              <a:t> </a:t>
            </a:r>
          </a:p>
          <a:p>
            <a:pPr marL="196892" indent="-196892" defTabSz="787571">
              <a:lnSpc>
                <a:spcPct val="100000"/>
              </a:lnSpc>
              <a:spcBef>
                <a:spcPts val="700"/>
              </a:spcBef>
              <a:defRPr sz="1740">
                <a:latin typeface="+mj-lt"/>
                <a:ea typeface="+mj-ea"/>
                <a:cs typeface="+mj-cs"/>
                <a:sym typeface="Helvetica"/>
              </a:defRPr>
            </a:pPr>
            <a:r>
              <a:rPr dirty="0" err="1"/>
              <a:t>Contestare</a:t>
            </a:r>
            <a:r>
              <a:rPr dirty="0"/>
              <a:t> le </a:t>
            </a:r>
            <a:r>
              <a:rPr dirty="0" err="1"/>
              <a:t>criticità</a:t>
            </a:r>
            <a:r>
              <a:rPr dirty="0"/>
              <a:t> distributive al </a:t>
            </a:r>
            <a:r>
              <a:rPr dirty="0" err="1"/>
              <a:t>momento</a:t>
            </a:r>
            <a:r>
              <a:rPr dirty="0"/>
              <a:t> </a:t>
            </a:r>
            <a:r>
              <a:rPr dirty="0" err="1"/>
              <a:t>più</a:t>
            </a:r>
            <a:r>
              <a:rPr dirty="0"/>
              <a:t> </a:t>
            </a:r>
            <a:r>
              <a:rPr dirty="0" err="1"/>
              <a:t>opportuno</a:t>
            </a:r>
            <a:endParaRPr dirty="0"/>
          </a:p>
          <a:p>
            <a:pPr marL="196892" indent="-196892" defTabSz="787571">
              <a:lnSpc>
                <a:spcPct val="100000"/>
              </a:lnSpc>
              <a:spcBef>
                <a:spcPts val="700"/>
              </a:spcBef>
              <a:defRPr sz="1740">
                <a:latin typeface="+mj-lt"/>
                <a:ea typeface="+mj-ea"/>
                <a:cs typeface="+mj-cs"/>
                <a:sym typeface="Helvetica"/>
              </a:defRPr>
            </a:pPr>
            <a:r>
              <a:rPr dirty="0" err="1"/>
              <a:t>Remunerare</a:t>
            </a:r>
            <a:r>
              <a:rPr dirty="0"/>
              <a:t> </a:t>
            </a:r>
            <a:r>
              <a:rPr dirty="0" err="1"/>
              <a:t>l’effettiva</a:t>
            </a:r>
            <a:r>
              <a:rPr dirty="0"/>
              <a:t> </a:t>
            </a:r>
            <a:r>
              <a:rPr dirty="0" err="1"/>
              <a:t>distribuzione</a:t>
            </a:r>
            <a:r>
              <a:rPr dirty="0"/>
              <a:t> in base al </a:t>
            </a:r>
            <a:r>
              <a:rPr dirty="0" err="1"/>
              <a:t>lavoro</a:t>
            </a:r>
            <a:r>
              <a:rPr dirty="0"/>
              <a:t> </a:t>
            </a:r>
            <a:r>
              <a:rPr dirty="0" err="1"/>
              <a:t>svolto</a:t>
            </a:r>
            <a:r>
              <a:rPr dirty="0"/>
              <a:t> </a:t>
            </a:r>
          </a:p>
          <a:p>
            <a:pPr marL="196892" indent="-196892" defTabSz="787571">
              <a:lnSpc>
                <a:spcPct val="100000"/>
              </a:lnSpc>
              <a:spcBef>
                <a:spcPts val="700"/>
              </a:spcBef>
              <a:defRPr sz="1740">
                <a:latin typeface="+mj-lt"/>
                <a:ea typeface="+mj-ea"/>
                <a:cs typeface="+mj-cs"/>
                <a:sym typeface="Helvetica"/>
              </a:defRPr>
            </a:pPr>
            <a:r>
              <a:rPr dirty="0" err="1"/>
              <a:t>Analizzare</a:t>
            </a:r>
            <a:r>
              <a:rPr dirty="0"/>
              <a:t> </a:t>
            </a:r>
            <a:r>
              <a:rPr dirty="0" err="1"/>
              <a:t>l’andamento</a:t>
            </a:r>
            <a:r>
              <a:rPr dirty="0"/>
              <a:t> </a:t>
            </a:r>
            <a:r>
              <a:rPr dirty="0" err="1"/>
              <a:t>della</a:t>
            </a:r>
            <a:r>
              <a:rPr dirty="0"/>
              <a:t> campagna con </a:t>
            </a:r>
            <a:r>
              <a:rPr dirty="0" err="1"/>
              <a:t>oggettività</a:t>
            </a:r>
            <a:r>
              <a:rPr dirty="0"/>
              <a:t> (</a:t>
            </a:r>
            <a:r>
              <a:rPr dirty="0" err="1"/>
              <a:t>ufficio</a:t>
            </a:r>
            <a:r>
              <a:rPr dirty="0"/>
              <a:t> marketing - </a:t>
            </a:r>
            <a:r>
              <a:rPr dirty="0" err="1"/>
              <a:t>vendite</a:t>
            </a:r>
            <a:r>
              <a:rPr dirty="0"/>
              <a:t> –</a:t>
            </a:r>
            <a:r>
              <a:rPr lang="it-IT" dirty="0"/>
              <a:t> </a:t>
            </a:r>
            <a:r>
              <a:rPr dirty="0" err="1"/>
              <a:t>acquisti</a:t>
            </a:r>
            <a:r>
              <a:rPr dirty="0"/>
              <a: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31" name="Segnaposto immagine 6" descr="Segnaposto immagine 6"/>
          <p:cNvPicPr>
            <a:picLocks noChangeAspect="1"/>
          </p:cNvPicPr>
          <p:nvPr/>
        </p:nvPicPr>
        <p:blipFill>
          <a:blip r:embed="rId2">
            <a:alphaModFix amt="35000"/>
            <a:extLst/>
          </a:blip>
          <a:srcRect t="9034" b="29306"/>
          <a:stretch>
            <a:fillRect/>
          </a:stretch>
        </p:blipFill>
        <p:spPr>
          <a:xfrm>
            <a:off x="-18" y="8"/>
            <a:ext cx="12188832" cy="6857992"/>
          </a:xfrm>
          <a:prstGeom prst="rect">
            <a:avLst/>
          </a:prstGeom>
          <a:ln w="12700">
            <a:miter lim="400000"/>
          </a:ln>
        </p:spPr>
      </p:pic>
      <p:sp>
        <p:nvSpPr>
          <p:cNvPr id="432" name="Titolo 1"/>
          <p:cNvSpPr txBox="1">
            <a:spLocks noGrp="1"/>
          </p:cNvSpPr>
          <p:nvPr>
            <p:ph type="title"/>
          </p:nvPr>
        </p:nvSpPr>
        <p:spPr>
          <a:xfrm>
            <a:off x="6053666" y="648575"/>
            <a:ext cx="5789391" cy="3133239"/>
          </a:xfrm>
          <a:prstGeom prst="rect">
            <a:avLst/>
          </a:prstGeom>
        </p:spPr>
        <p:txBody>
          <a:bodyPr/>
          <a:lstStyle>
            <a:lvl1pPr>
              <a:defRPr sz="2800">
                <a:solidFill>
                  <a:srgbClr val="F9C623"/>
                </a:solidFill>
                <a:latin typeface="+mj-lt"/>
                <a:ea typeface="+mj-ea"/>
                <a:cs typeface="+mj-cs"/>
                <a:sym typeface="Helvetica"/>
              </a:defRPr>
            </a:lvl1pPr>
          </a:lstStyle>
          <a:p>
            <a:r>
              <a:rPr dirty="0"/>
              <a:t>Il </a:t>
            </a:r>
            <a:r>
              <a:rPr dirty="0" err="1"/>
              <a:t>dato</a:t>
            </a:r>
            <a:r>
              <a:rPr dirty="0"/>
              <a:t> </a:t>
            </a:r>
            <a:r>
              <a:rPr dirty="0" err="1"/>
              <a:t>univoco</a:t>
            </a:r>
            <a:r>
              <a:rPr dirty="0"/>
              <a:t> e </a:t>
            </a:r>
            <a:r>
              <a:rPr dirty="0" err="1"/>
              <a:t>geolocalizzato</a:t>
            </a:r>
            <a:r>
              <a:rPr dirty="0"/>
              <a:t> </a:t>
            </a:r>
            <a:r>
              <a:rPr dirty="0" err="1"/>
              <a:t>permette</a:t>
            </a:r>
            <a:r>
              <a:rPr dirty="0"/>
              <a:t> un facile </a:t>
            </a:r>
            <a:r>
              <a:rPr dirty="0" err="1"/>
              <a:t>collegamento</a:t>
            </a:r>
            <a:r>
              <a:rPr dirty="0"/>
              <a:t> al web e </a:t>
            </a:r>
            <a:r>
              <a:rPr dirty="0" err="1"/>
              <a:t>diventa</a:t>
            </a:r>
            <a:r>
              <a:rPr dirty="0"/>
              <a:t> </a:t>
            </a:r>
            <a:r>
              <a:rPr dirty="0" err="1"/>
              <a:t>uno</a:t>
            </a:r>
            <a:r>
              <a:rPr dirty="0"/>
              <a:t> </a:t>
            </a:r>
            <a:r>
              <a:rPr dirty="0" err="1"/>
              <a:t>strumento</a:t>
            </a:r>
            <a:r>
              <a:rPr dirty="0"/>
              <a:t> di </a:t>
            </a:r>
            <a:r>
              <a:rPr dirty="0" err="1"/>
              <a:t>controllo</a:t>
            </a:r>
            <a:r>
              <a:rPr dirty="0"/>
              <a:t> </a:t>
            </a:r>
            <a:r>
              <a:rPr dirty="0" err="1"/>
              <a:t>dell’effettiva</a:t>
            </a:r>
            <a:r>
              <a:rPr dirty="0"/>
              <a:t> </a:t>
            </a:r>
            <a:r>
              <a:rPr dirty="0" err="1"/>
              <a:t>lettura</a:t>
            </a:r>
            <a:r>
              <a:rPr dirty="0"/>
              <a:t> del </a:t>
            </a:r>
            <a:r>
              <a:rPr dirty="0" err="1"/>
              <a:t>volantino</a:t>
            </a:r>
            <a:r>
              <a:rPr dirty="0"/>
              <a:t>.   </a:t>
            </a:r>
          </a:p>
        </p:txBody>
      </p:sp>
      <p:sp>
        <p:nvSpPr>
          <p:cNvPr id="435" name="Segnaposto contenuto 2"/>
          <p:cNvSpPr txBox="1">
            <a:spLocks noGrp="1"/>
          </p:cNvSpPr>
          <p:nvPr>
            <p:ph type="body" sz="half" idx="1"/>
          </p:nvPr>
        </p:nvSpPr>
        <p:spPr>
          <a:xfrm>
            <a:off x="6053661" y="3601754"/>
            <a:ext cx="5314544" cy="2341846"/>
          </a:xfrm>
          <a:prstGeom prst="rect">
            <a:avLst/>
          </a:prstGeom>
        </p:spPr>
        <p:txBody>
          <a:bodyPr>
            <a:noAutofit/>
          </a:bodyPr>
          <a:lstStyle/>
          <a:p>
            <a:pPr marL="0" indent="0" defTabSz="623254">
              <a:lnSpc>
                <a:spcPct val="100000"/>
              </a:lnSpc>
              <a:spcBef>
                <a:spcPts val="600"/>
              </a:spcBef>
              <a:buNone/>
              <a:defRPr sz="1420">
                <a:latin typeface="+mj-lt"/>
                <a:ea typeface="+mj-ea"/>
                <a:cs typeface="+mj-cs"/>
                <a:sym typeface="Helvetica"/>
              </a:defRPr>
            </a:pPr>
            <a:r>
              <a:rPr lang="it-IT" sz="1800" dirty="0">
                <a:latin typeface="+mj-lt"/>
                <a:ea typeface="+mj-ea"/>
                <a:cs typeface="+mj-cs"/>
              </a:rPr>
              <a:t>Il consumatore è sempre più digitale, richiede più servizi commerciali e promozionali. </a:t>
            </a:r>
          </a:p>
          <a:p>
            <a:pPr marL="0" indent="0" defTabSz="623254">
              <a:lnSpc>
                <a:spcPct val="100000"/>
              </a:lnSpc>
              <a:spcBef>
                <a:spcPts val="600"/>
              </a:spcBef>
              <a:buNone/>
              <a:defRPr sz="1420">
                <a:latin typeface="+mj-lt"/>
                <a:ea typeface="+mj-ea"/>
                <a:cs typeface="+mj-cs"/>
                <a:sym typeface="Helvetica"/>
              </a:defRPr>
            </a:pPr>
            <a:r>
              <a:rPr lang="it-IT" sz="1800" dirty="0">
                <a:latin typeface="+mj-lt"/>
                <a:ea typeface="+mj-ea"/>
                <a:cs typeface="+mj-cs"/>
              </a:rPr>
              <a:t>L’invio di selezioni di prodotti, promozioni, coupon, informazioni, suggerimenti, inviti nel punto vendita, vendita online, contest, </a:t>
            </a:r>
            <a:r>
              <a:rPr lang="it-IT" sz="1800" dirty="0" err="1">
                <a:latin typeface="+mj-lt"/>
                <a:ea typeface="+mj-ea"/>
                <a:cs typeface="+mj-cs"/>
              </a:rPr>
              <a:t>ecc</a:t>
            </a:r>
            <a:r>
              <a:rPr lang="it-IT" sz="1800" dirty="0">
                <a:latin typeface="+mj-lt"/>
                <a:ea typeface="+mj-ea"/>
                <a:cs typeface="+mj-cs"/>
              </a:rPr>
              <a:t>, sono solo alcune delle opportunità collegate alla tecnologia del codice variabile presente sul volantino.  </a:t>
            </a:r>
          </a:p>
        </p:txBody>
      </p:sp>
      <p:pic>
        <p:nvPicPr>
          <p:cNvPr id="3" name="Immagine 2">
            <a:extLst>
              <a:ext uri="{FF2B5EF4-FFF2-40B4-BE49-F238E27FC236}">
                <a16:creationId xmlns:a16="http://schemas.microsoft.com/office/drawing/2014/main" id="{9B0B2DDC-122E-484E-A0E7-314565B09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 y="8"/>
            <a:ext cx="5572125" cy="6858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7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itolo 1"/>
          <p:cNvSpPr txBox="1">
            <a:spLocks noGrp="1"/>
          </p:cNvSpPr>
          <p:nvPr>
            <p:ph type="title"/>
          </p:nvPr>
        </p:nvSpPr>
        <p:spPr>
          <a:xfrm>
            <a:off x="1426877" y="825584"/>
            <a:ext cx="9181625" cy="594850"/>
          </a:xfrm>
          <a:prstGeom prst="rect">
            <a:avLst/>
          </a:prstGeom>
        </p:spPr>
        <p:txBody>
          <a:bodyPr/>
          <a:lstStyle>
            <a:lvl1pPr algn="ctr">
              <a:defRPr sz="2000">
                <a:latin typeface="+mj-lt"/>
                <a:ea typeface="+mj-ea"/>
                <a:cs typeface="+mj-cs"/>
                <a:sym typeface="Helvetica"/>
              </a:defRPr>
            </a:lvl1pPr>
          </a:lstStyle>
          <a:p>
            <a:r>
              <a:rPr dirty="0"/>
              <a:t>La </a:t>
            </a:r>
            <a:r>
              <a:rPr dirty="0" err="1"/>
              <a:t>complessità</a:t>
            </a:r>
            <a:r>
              <a:rPr dirty="0"/>
              <a:t> </a:t>
            </a:r>
            <a:r>
              <a:rPr dirty="0" err="1"/>
              <a:t>della</a:t>
            </a:r>
            <a:r>
              <a:rPr dirty="0"/>
              <a:t> </a:t>
            </a:r>
            <a:r>
              <a:rPr dirty="0" err="1"/>
              <a:t>pianificazione</a:t>
            </a:r>
            <a:r>
              <a:rPr dirty="0"/>
              <a:t> </a:t>
            </a:r>
            <a:r>
              <a:rPr dirty="0" err="1"/>
              <a:t>promozionale</a:t>
            </a:r>
            <a:endParaRPr dirty="0"/>
          </a:p>
        </p:txBody>
      </p:sp>
      <p:grpSp>
        <p:nvGrpSpPr>
          <p:cNvPr id="203" name="Fumetto 2 38"/>
          <p:cNvGrpSpPr/>
          <p:nvPr/>
        </p:nvGrpSpPr>
        <p:grpSpPr>
          <a:xfrm>
            <a:off x="7464234" y="5075368"/>
            <a:ext cx="2818614" cy="1544399"/>
            <a:chOff x="0" y="0"/>
            <a:chExt cx="2818613" cy="1544398"/>
          </a:xfrm>
        </p:grpSpPr>
        <p:sp>
          <p:nvSpPr>
            <p:cNvPr id="201" name="Forma"/>
            <p:cNvSpPr/>
            <p:nvPr/>
          </p:nvSpPr>
          <p:spPr>
            <a:xfrm>
              <a:off x="0" y="0"/>
              <a:ext cx="2818614" cy="1544399"/>
            </a:xfrm>
            <a:custGeom>
              <a:avLst/>
              <a:gdLst/>
              <a:ahLst/>
              <a:cxnLst>
                <a:cxn ang="0">
                  <a:pos x="wd2" y="hd2"/>
                </a:cxn>
                <a:cxn ang="5400000">
                  <a:pos x="wd2" y="hd2"/>
                </a:cxn>
                <a:cxn ang="10800000">
                  <a:pos x="wd2" y="hd2"/>
                </a:cxn>
                <a:cxn ang="16200000">
                  <a:pos x="wd2" y="hd2"/>
                </a:cxn>
              </a:cxnLst>
              <a:rect l="0" t="0" r="r" b="b"/>
              <a:pathLst>
                <a:path w="21600" h="21600" extrusionOk="0">
                  <a:moveTo>
                    <a:pt x="1988" y="3600"/>
                  </a:moveTo>
                  <a:cubicBezTo>
                    <a:pt x="1988" y="1612"/>
                    <a:pt x="2871" y="0"/>
                    <a:pt x="3960" y="0"/>
                  </a:cubicBezTo>
                  <a:lnTo>
                    <a:pt x="19627" y="0"/>
                  </a:lnTo>
                  <a:cubicBezTo>
                    <a:pt x="20717" y="0"/>
                    <a:pt x="21600" y="1612"/>
                    <a:pt x="21600" y="3600"/>
                  </a:cubicBezTo>
                  <a:lnTo>
                    <a:pt x="21600" y="18000"/>
                  </a:lnTo>
                  <a:cubicBezTo>
                    <a:pt x="21600" y="19988"/>
                    <a:pt x="20717" y="21600"/>
                    <a:pt x="19627" y="21600"/>
                  </a:cubicBezTo>
                  <a:lnTo>
                    <a:pt x="3960" y="21600"/>
                  </a:lnTo>
                  <a:cubicBezTo>
                    <a:pt x="2871" y="21600"/>
                    <a:pt x="1988" y="19988"/>
                    <a:pt x="1988" y="18000"/>
                  </a:cubicBezTo>
                  <a:lnTo>
                    <a:pt x="1988" y="9000"/>
                  </a:lnTo>
                  <a:lnTo>
                    <a:pt x="0" y="3140"/>
                  </a:lnTo>
                  <a:lnTo>
                    <a:pt x="1988" y="3600"/>
                  </a:lnTo>
                  <a:close/>
                </a:path>
              </a:pathLst>
            </a:custGeom>
            <a:solidFill>
              <a:srgbClr val="FFFFFF"/>
            </a:solidFill>
            <a:ln w="12700" cap="flat">
              <a:solidFill>
                <a:srgbClr val="A6A6A6"/>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202" name="Comunicazione al pubblico:…"/>
            <p:cNvSpPr txBox="1"/>
            <p:nvPr/>
          </p:nvSpPr>
          <p:spPr>
            <a:xfrm>
              <a:off x="334769" y="161327"/>
              <a:ext cx="2408453" cy="12217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1400">
                  <a:latin typeface="+mj-lt"/>
                  <a:ea typeface="+mj-ea"/>
                  <a:cs typeface="+mj-cs"/>
                  <a:sym typeface="Helvetica"/>
                </a:defRPr>
              </a:pPr>
              <a:r>
                <a:t>Comunicazione al pubblico:</a:t>
              </a:r>
            </a:p>
            <a:p>
              <a:pPr algn="ctr">
                <a:defRPr sz="2000" b="1">
                  <a:latin typeface="+mj-lt"/>
                  <a:ea typeface="+mj-ea"/>
                  <a:cs typeface="+mj-cs"/>
                  <a:sym typeface="Helvetica"/>
                </a:defRPr>
              </a:pPr>
              <a:r>
                <a:t>immagini, volantini, coupon, web..</a:t>
              </a:r>
            </a:p>
          </p:txBody>
        </p:sp>
      </p:grpSp>
      <p:grpSp>
        <p:nvGrpSpPr>
          <p:cNvPr id="206" name="Fumetto 2 40"/>
          <p:cNvGrpSpPr/>
          <p:nvPr/>
        </p:nvGrpSpPr>
        <p:grpSpPr>
          <a:xfrm>
            <a:off x="7014985" y="3456108"/>
            <a:ext cx="2868851" cy="1415853"/>
            <a:chOff x="0" y="0"/>
            <a:chExt cx="2868850" cy="1415851"/>
          </a:xfrm>
        </p:grpSpPr>
        <p:sp>
          <p:nvSpPr>
            <p:cNvPr id="204" name="Forma"/>
            <p:cNvSpPr/>
            <p:nvPr/>
          </p:nvSpPr>
          <p:spPr>
            <a:xfrm>
              <a:off x="0" y="0"/>
              <a:ext cx="2868851" cy="1415852"/>
            </a:xfrm>
            <a:custGeom>
              <a:avLst/>
              <a:gdLst/>
              <a:ahLst/>
              <a:cxnLst>
                <a:cxn ang="0">
                  <a:pos x="wd2" y="hd2"/>
                </a:cxn>
                <a:cxn ang="5400000">
                  <a:pos x="wd2" y="hd2"/>
                </a:cxn>
                <a:cxn ang="10800000">
                  <a:pos x="wd2" y="hd2"/>
                </a:cxn>
                <a:cxn ang="16200000">
                  <a:pos x="wd2" y="hd2"/>
                </a:cxn>
              </a:cxnLst>
              <a:rect l="0" t="0" r="r" b="b"/>
              <a:pathLst>
                <a:path w="21600" h="21600" extrusionOk="0">
                  <a:moveTo>
                    <a:pt x="2769" y="3600"/>
                  </a:moveTo>
                  <a:cubicBezTo>
                    <a:pt x="2769" y="1612"/>
                    <a:pt x="3565" y="0"/>
                    <a:pt x="4546" y="0"/>
                  </a:cubicBezTo>
                  <a:lnTo>
                    <a:pt x="19823" y="0"/>
                  </a:lnTo>
                  <a:cubicBezTo>
                    <a:pt x="20805" y="0"/>
                    <a:pt x="21600" y="1612"/>
                    <a:pt x="21600" y="3600"/>
                  </a:cubicBezTo>
                  <a:lnTo>
                    <a:pt x="21600" y="18000"/>
                  </a:lnTo>
                  <a:cubicBezTo>
                    <a:pt x="21600" y="19988"/>
                    <a:pt x="20805" y="21600"/>
                    <a:pt x="19823" y="21600"/>
                  </a:cubicBezTo>
                  <a:lnTo>
                    <a:pt x="4546" y="21600"/>
                  </a:lnTo>
                  <a:cubicBezTo>
                    <a:pt x="3565" y="21600"/>
                    <a:pt x="2769" y="19988"/>
                    <a:pt x="2769" y="18000"/>
                  </a:cubicBezTo>
                  <a:lnTo>
                    <a:pt x="0" y="15930"/>
                  </a:lnTo>
                  <a:lnTo>
                    <a:pt x="2769" y="12600"/>
                  </a:lnTo>
                  <a:close/>
                </a:path>
              </a:pathLst>
            </a:custGeom>
            <a:solidFill>
              <a:srgbClr val="FFFFFF"/>
            </a:solidFill>
            <a:ln w="12700" cap="flat">
              <a:solidFill>
                <a:srgbClr val="A6A6A6"/>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205" name="Campagne nazionali e locali:…"/>
            <p:cNvSpPr txBox="1"/>
            <p:nvPr/>
          </p:nvSpPr>
          <p:spPr>
            <a:xfrm>
              <a:off x="436919" y="141505"/>
              <a:ext cx="2362815" cy="11328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1400">
                  <a:latin typeface="+mj-lt"/>
                  <a:ea typeface="+mj-ea"/>
                  <a:cs typeface="+mj-cs"/>
                  <a:sym typeface="Helvetica"/>
                </a:defRPr>
              </a:pPr>
              <a:r>
                <a:t>Campagne nazionali e locali:</a:t>
              </a:r>
            </a:p>
            <a:p>
              <a:pPr algn="ctr">
                <a:defRPr sz="2000" b="1">
                  <a:latin typeface="+mj-lt"/>
                  <a:ea typeface="+mj-ea"/>
                  <a:cs typeface="+mj-cs"/>
                  <a:sym typeface="Helvetica"/>
                </a:defRPr>
              </a:pPr>
              <a:r>
                <a:t>armonizzazione </a:t>
              </a:r>
            </a:p>
            <a:p>
              <a:pPr algn="ctr">
                <a:defRPr sz="2000" b="1">
                  <a:latin typeface="+mj-lt"/>
                  <a:ea typeface="+mj-ea"/>
                  <a:cs typeface="+mj-cs"/>
                  <a:sym typeface="Helvetica"/>
                </a:defRPr>
              </a:pPr>
              <a:r>
                <a:t>e integrazione</a:t>
              </a:r>
            </a:p>
          </p:txBody>
        </p:sp>
      </p:grpSp>
      <p:grpSp>
        <p:nvGrpSpPr>
          <p:cNvPr id="209" name="Fumetto 2 41"/>
          <p:cNvGrpSpPr/>
          <p:nvPr/>
        </p:nvGrpSpPr>
        <p:grpSpPr>
          <a:xfrm>
            <a:off x="2301697" y="5165976"/>
            <a:ext cx="2504621" cy="1444724"/>
            <a:chOff x="0" y="0"/>
            <a:chExt cx="2504619" cy="1444722"/>
          </a:xfrm>
        </p:grpSpPr>
        <p:sp>
          <p:nvSpPr>
            <p:cNvPr id="207" name="Forma"/>
            <p:cNvSpPr/>
            <p:nvPr/>
          </p:nvSpPr>
          <p:spPr>
            <a:xfrm>
              <a:off x="-1" y="-1"/>
              <a:ext cx="2504621" cy="1444724"/>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930" y="0"/>
                    <a:pt x="2077" y="0"/>
                  </a:cubicBezTo>
                  <a:lnTo>
                    <a:pt x="17533" y="0"/>
                  </a:lnTo>
                  <a:cubicBezTo>
                    <a:pt x="18680" y="0"/>
                    <a:pt x="19609" y="1612"/>
                    <a:pt x="19609" y="3600"/>
                  </a:cubicBezTo>
                  <a:lnTo>
                    <a:pt x="21600" y="2462"/>
                  </a:lnTo>
                  <a:lnTo>
                    <a:pt x="19609" y="9000"/>
                  </a:lnTo>
                  <a:lnTo>
                    <a:pt x="19609" y="18000"/>
                  </a:lnTo>
                  <a:cubicBezTo>
                    <a:pt x="19609" y="19988"/>
                    <a:pt x="18680" y="21600"/>
                    <a:pt x="17533" y="21600"/>
                  </a:cubicBezTo>
                  <a:lnTo>
                    <a:pt x="2077" y="21600"/>
                  </a:lnTo>
                  <a:cubicBezTo>
                    <a:pt x="930" y="21600"/>
                    <a:pt x="0" y="19988"/>
                    <a:pt x="0" y="18000"/>
                  </a:cubicBezTo>
                  <a:lnTo>
                    <a:pt x="0" y="3600"/>
                  </a:lnTo>
                  <a:close/>
                </a:path>
              </a:pathLst>
            </a:custGeom>
            <a:solidFill>
              <a:srgbClr val="FFFFFF"/>
            </a:solidFill>
            <a:ln w="12700" cap="flat">
              <a:solidFill>
                <a:srgbClr val="A6A6A6"/>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208" name="Funzionalità extra sistema:…"/>
            <p:cNvSpPr txBox="1"/>
            <p:nvPr/>
          </p:nvSpPr>
          <p:spPr>
            <a:xfrm>
              <a:off x="70525" y="155940"/>
              <a:ext cx="2132735" cy="11328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1400">
                  <a:latin typeface="+mj-lt"/>
                  <a:ea typeface="+mj-ea"/>
                  <a:cs typeface="+mj-cs"/>
                  <a:sym typeface="Helvetica"/>
                </a:defRPr>
              </a:pPr>
              <a:r>
                <a:t> Funzionalità extra sistema:</a:t>
              </a:r>
            </a:p>
            <a:p>
              <a:pPr algn="ctr">
                <a:defRPr sz="2000" b="1">
                  <a:latin typeface="+mj-lt"/>
                  <a:ea typeface="+mj-ea"/>
                  <a:cs typeface="+mj-cs"/>
                  <a:sym typeface="Helvetica"/>
                </a:defRPr>
              </a:pPr>
              <a:r>
                <a:t>farraginosità </a:t>
              </a:r>
            </a:p>
            <a:p>
              <a:pPr algn="ctr">
                <a:defRPr sz="2000" b="1">
                  <a:latin typeface="+mj-lt"/>
                  <a:ea typeface="+mj-ea"/>
                  <a:cs typeface="+mj-cs"/>
                  <a:sym typeface="Helvetica"/>
                </a:defRPr>
              </a:pPr>
              <a:r>
                <a:t>e difettosità</a:t>
              </a:r>
            </a:p>
          </p:txBody>
        </p:sp>
      </p:grpSp>
      <p:grpSp>
        <p:nvGrpSpPr>
          <p:cNvPr id="212" name="Fumetto 2 11"/>
          <p:cNvGrpSpPr/>
          <p:nvPr/>
        </p:nvGrpSpPr>
        <p:grpSpPr>
          <a:xfrm>
            <a:off x="2301698" y="3288267"/>
            <a:ext cx="2845001" cy="1454600"/>
            <a:chOff x="0" y="0"/>
            <a:chExt cx="2845000" cy="1454599"/>
          </a:xfrm>
        </p:grpSpPr>
        <p:sp>
          <p:nvSpPr>
            <p:cNvPr id="210" name="Forma"/>
            <p:cNvSpPr/>
            <p:nvPr/>
          </p:nvSpPr>
          <p:spPr>
            <a:xfrm>
              <a:off x="-1" y="0"/>
              <a:ext cx="2845002" cy="14546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824" y="0"/>
                    <a:pt x="1841" y="0"/>
                  </a:cubicBezTo>
                  <a:lnTo>
                    <a:pt x="16172" y="0"/>
                  </a:lnTo>
                  <a:cubicBezTo>
                    <a:pt x="17189" y="0"/>
                    <a:pt x="18013" y="1612"/>
                    <a:pt x="18013" y="3600"/>
                  </a:cubicBezTo>
                  <a:lnTo>
                    <a:pt x="18013" y="12600"/>
                  </a:lnTo>
                  <a:lnTo>
                    <a:pt x="21600" y="14425"/>
                  </a:lnTo>
                  <a:lnTo>
                    <a:pt x="18013" y="18000"/>
                  </a:lnTo>
                  <a:cubicBezTo>
                    <a:pt x="18013" y="19988"/>
                    <a:pt x="17189" y="21600"/>
                    <a:pt x="16172" y="21600"/>
                  </a:cubicBezTo>
                  <a:lnTo>
                    <a:pt x="1841" y="21600"/>
                  </a:lnTo>
                  <a:cubicBezTo>
                    <a:pt x="824" y="21600"/>
                    <a:pt x="0" y="19988"/>
                    <a:pt x="0" y="18000"/>
                  </a:cubicBezTo>
                  <a:lnTo>
                    <a:pt x="0" y="12600"/>
                  </a:lnTo>
                  <a:close/>
                </a:path>
              </a:pathLst>
            </a:custGeom>
            <a:solidFill>
              <a:srgbClr val="FFFFFF"/>
            </a:solidFill>
            <a:ln w="12700" cap="flat">
              <a:solidFill>
                <a:srgbClr val="A6A6A6"/>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211" name="Tempi di esecuzione lunghi:…"/>
            <p:cNvSpPr txBox="1"/>
            <p:nvPr/>
          </p:nvSpPr>
          <p:spPr>
            <a:xfrm>
              <a:off x="71007" y="313278"/>
              <a:ext cx="2230518" cy="8280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1400">
                  <a:latin typeface="+mj-lt"/>
                  <a:ea typeface="+mj-ea"/>
                  <a:cs typeface="+mj-cs"/>
                  <a:sym typeface="Helvetica"/>
                </a:defRPr>
              </a:pPr>
              <a:r>
                <a:t>Tempi di esecuzione lunghi:</a:t>
              </a:r>
            </a:p>
            <a:p>
              <a:pPr algn="ctr">
                <a:defRPr sz="1400">
                  <a:latin typeface="+mj-lt"/>
                  <a:ea typeface="+mj-ea"/>
                  <a:cs typeface="+mj-cs"/>
                  <a:sym typeface="Helvetica"/>
                </a:defRPr>
              </a:pPr>
              <a:r>
                <a:t> </a:t>
              </a:r>
              <a:r>
                <a:rPr sz="2000" b="1"/>
                <a:t>controllo</a:t>
              </a:r>
            </a:p>
          </p:txBody>
        </p:sp>
      </p:grpSp>
      <p:grpSp>
        <p:nvGrpSpPr>
          <p:cNvPr id="215" name="Fumetto 2 36"/>
          <p:cNvGrpSpPr/>
          <p:nvPr/>
        </p:nvGrpSpPr>
        <p:grpSpPr>
          <a:xfrm>
            <a:off x="6357070" y="1785504"/>
            <a:ext cx="2518905" cy="1716910"/>
            <a:chOff x="0" y="0"/>
            <a:chExt cx="2518903" cy="1716908"/>
          </a:xfrm>
        </p:grpSpPr>
        <p:sp>
          <p:nvSpPr>
            <p:cNvPr id="213" name="Forma"/>
            <p:cNvSpPr/>
            <p:nvPr/>
          </p:nvSpPr>
          <p:spPr>
            <a:xfrm>
              <a:off x="-1" y="0"/>
              <a:ext cx="2518905" cy="1716909"/>
            </a:xfrm>
            <a:custGeom>
              <a:avLst/>
              <a:gdLst/>
              <a:ahLst/>
              <a:cxnLst>
                <a:cxn ang="0">
                  <a:pos x="wd2" y="hd2"/>
                </a:cxn>
                <a:cxn ang="5400000">
                  <a:pos x="wd2" y="hd2"/>
                </a:cxn>
                <a:cxn ang="10800000">
                  <a:pos x="wd2" y="hd2"/>
                </a:cxn>
                <a:cxn ang="16200000">
                  <a:pos x="wd2" y="hd2"/>
                </a:cxn>
              </a:cxnLst>
              <a:rect l="0" t="0" r="r" b="b"/>
              <a:pathLst>
                <a:path w="21600" h="21600" extrusionOk="0">
                  <a:moveTo>
                    <a:pt x="0" y="3185"/>
                  </a:moveTo>
                  <a:cubicBezTo>
                    <a:pt x="0" y="1426"/>
                    <a:pt x="972" y="0"/>
                    <a:pt x="2171" y="0"/>
                  </a:cubicBezTo>
                  <a:lnTo>
                    <a:pt x="19429" y="0"/>
                  </a:lnTo>
                  <a:cubicBezTo>
                    <a:pt x="20628" y="0"/>
                    <a:pt x="21600" y="1426"/>
                    <a:pt x="21600" y="3185"/>
                  </a:cubicBezTo>
                  <a:lnTo>
                    <a:pt x="21600" y="15923"/>
                  </a:lnTo>
                  <a:cubicBezTo>
                    <a:pt x="21600" y="17681"/>
                    <a:pt x="20628" y="19107"/>
                    <a:pt x="19429" y="19107"/>
                  </a:cubicBezTo>
                  <a:lnTo>
                    <a:pt x="9000" y="19107"/>
                  </a:lnTo>
                  <a:lnTo>
                    <a:pt x="2522" y="21600"/>
                  </a:lnTo>
                  <a:lnTo>
                    <a:pt x="3600" y="19107"/>
                  </a:lnTo>
                  <a:lnTo>
                    <a:pt x="2171" y="19107"/>
                  </a:lnTo>
                  <a:cubicBezTo>
                    <a:pt x="972" y="19107"/>
                    <a:pt x="0" y="17681"/>
                    <a:pt x="0" y="15923"/>
                  </a:cubicBezTo>
                  <a:lnTo>
                    <a:pt x="0" y="11146"/>
                  </a:lnTo>
                  <a:close/>
                </a:path>
              </a:pathLst>
            </a:custGeom>
            <a:solidFill>
              <a:srgbClr val="FFFFFF"/>
            </a:solidFill>
            <a:ln w="12700" cap="flat">
              <a:solidFill>
                <a:srgbClr val="A6A6A6"/>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214" name="Budget economici e volumi movimentati:…"/>
            <p:cNvSpPr txBox="1"/>
            <p:nvPr/>
          </p:nvSpPr>
          <p:spPr>
            <a:xfrm>
              <a:off x="74139" y="192957"/>
              <a:ext cx="2370625" cy="11328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1400">
                  <a:latin typeface="+mj-lt"/>
                  <a:ea typeface="+mj-ea"/>
                  <a:cs typeface="+mj-cs"/>
                  <a:sym typeface="Helvetica"/>
                </a:defRPr>
              </a:pPr>
              <a:r>
                <a:t>Budget economici e volumi movimentati:</a:t>
              </a:r>
            </a:p>
            <a:p>
              <a:pPr algn="ctr">
                <a:defRPr sz="2000" b="1">
                  <a:latin typeface="+mj-lt"/>
                  <a:ea typeface="+mj-ea"/>
                  <a:cs typeface="+mj-cs"/>
                  <a:sym typeface="Helvetica"/>
                </a:defRPr>
              </a:pPr>
              <a:r>
                <a:t>misurazione efficacia</a:t>
              </a:r>
            </a:p>
          </p:txBody>
        </p:sp>
      </p:grpSp>
      <p:grpSp>
        <p:nvGrpSpPr>
          <p:cNvPr id="218" name="Fumetto 2 37"/>
          <p:cNvGrpSpPr/>
          <p:nvPr/>
        </p:nvGrpSpPr>
        <p:grpSpPr>
          <a:xfrm>
            <a:off x="3544456" y="1640045"/>
            <a:ext cx="2399146" cy="1651719"/>
            <a:chOff x="0" y="0"/>
            <a:chExt cx="2399145" cy="1651717"/>
          </a:xfrm>
        </p:grpSpPr>
        <p:sp>
          <p:nvSpPr>
            <p:cNvPr id="216" name="Forma"/>
            <p:cNvSpPr/>
            <p:nvPr/>
          </p:nvSpPr>
          <p:spPr>
            <a:xfrm>
              <a:off x="-1" y="-1"/>
              <a:ext cx="2399147" cy="1651719"/>
            </a:xfrm>
            <a:custGeom>
              <a:avLst/>
              <a:gdLst/>
              <a:ahLst/>
              <a:cxnLst>
                <a:cxn ang="0">
                  <a:pos x="wd2" y="hd2"/>
                </a:cxn>
                <a:cxn ang="5400000">
                  <a:pos x="wd2" y="hd2"/>
                </a:cxn>
                <a:cxn ang="10800000">
                  <a:pos x="wd2" y="hd2"/>
                </a:cxn>
                <a:cxn ang="16200000">
                  <a:pos x="wd2" y="hd2"/>
                </a:cxn>
              </a:cxnLst>
              <a:rect l="0" t="0" r="r" b="b"/>
              <a:pathLst>
                <a:path w="21600" h="21600" extrusionOk="0">
                  <a:moveTo>
                    <a:pt x="0" y="3123"/>
                  </a:moveTo>
                  <a:cubicBezTo>
                    <a:pt x="0" y="1398"/>
                    <a:pt x="963" y="0"/>
                    <a:pt x="2150" y="0"/>
                  </a:cubicBezTo>
                  <a:lnTo>
                    <a:pt x="19450" y="0"/>
                  </a:lnTo>
                  <a:cubicBezTo>
                    <a:pt x="20637" y="0"/>
                    <a:pt x="21600" y="1398"/>
                    <a:pt x="21600" y="3123"/>
                  </a:cubicBezTo>
                  <a:lnTo>
                    <a:pt x="21600" y="15617"/>
                  </a:lnTo>
                  <a:cubicBezTo>
                    <a:pt x="21600" y="17342"/>
                    <a:pt x="20637" y="18740"/>
                    <a:pt x="19450" y="18740"/>
                  </a:cubicBezTo>
                  <a:lnTo>
                    <a:pt x="18000" y="18740"/>
                  </a:lnTo>
                  <a:lnTo>
                    <a:pt x="18938" y="21600"/>
                  </a:lnTo>
                  <a:lnTo>
                    <a:pt x="12600" y="18740"/>
                  </a:lnTo>
                  <a:lnTo>
                    <a:pt x="2150" y="18740"/>
                  </a:lnTo>
                  <a:cubicBezTo>
                    <a:pt x="963" y="18740"/>
                    <a:pt x="0" y="17342"/>
                    <a:pt x="0" y="15617"/>
                  </a:cubicBezTo>
                  <a:lnTo>
                    <a:pt x="0" y="10932"/>
                  </a:lnTo>
                  <a:close/>
                </a:path>
              </a:pathLst>
            </a:custGeom>
            <a:solidFill>
              <a:srgbClr val="FFFFFF"/>
            </a:solidFill>
            <a:ln w="12700" cap="flat">
              <a:solidFill>
                <a:srgbClr val="A6A6A6"/>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217" name="Numerosità dei soggetti coinvolti:…"/>
            <p:cNvSpPr txBox="1"/>
            <p:nvPr/>
          </p:nvSpPr>
          <p:spPr>
            <a:xfrm>
              <a:off x="69956" y="302503"/>
              <a:ext cx="2259234" cy="8280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1400">
                  <a:latin typeface="+mj-lt"/>
                  <a:ea typeface="+mj-ea"/>
                  <a:cs typeface="+mj-cs"/>
                  <a:sym typeface="Helvetica"/>
                </a:defRPr>
              </a:pPr>
              <a:r>
                <a:t>Numerosità dei soggetti coinvolti:</a:t>
              </a:r>
            </a:p>
            <a:p>
              <a:pPr algn="ctr">
                <a:defRPr sz="2000" b="1">
                  <a:latin typeface="+mj-lt"/>
                  <a:ea typeface="+mj-ea"/>
                  <a:cs typeface="+mj-cs"/>
                  <a:sym typeface="Helvetica"/>
                </a:defRPr>
              </a:pPr>
              <a:r>
                <a:t>coordinamento</a:t>
              </a:r>
            </a:p>
          </p:txBody>
        </p:sp>
      </p:grpSp>
      <p:pic>
        <p:nvPicPr>
          <p:cNvPr id="219" name="Immagine 10" descr="Immagine 10"/>
          <p:cNvPicPr>
            <a:picLocks noChangeAspect="1"/>
          </p:cNvPicPr>
          <p:nvPr/>
        </p:nvPicPr>
        <p:blipFill>
          <a:blip r:embed="rId2">
            <a:extLst/>
          </a:blip>
          <a:stretch>
            <a:fillRect/>
          </a:stretch>
        </p:blipFill>
        <p:spPr>
          <a:xfrm>
            <a:off x="4821104" y="3120421"/>
            <a:ext cx="2632918" cy="3737580"/>
          </a:xfrm>
          <a:prstGeom prst="rect">
            <a:avLst/>
          </a:prstGeom>
          <a:ln w="12700">
            <a:miter lim="400000"/>
          </a:ln>
        </p:spPr>
      </p:pic>
      <p:sp>
        <p:nvSpPr>
          <p:cNvPr id="220" name="Segnaposto contenuto 2"/>
          <p:cNvSpPr txBox="1"/>
          <p:nvPr/>
        </p:nvSpPr>
        <p:spPr>
          <a:xfrm>
            <a:off x="267772" y="192717"/>
            <a:ext cx="11739583" cy="7719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60" tIns="60960" rIns="60960" bIns="60960">
            <a:normAutofit/>
          </a:bodyPr>
          <a:lstStyle>
            <a:lvl1pPr algn="ctr">
              <a:spcBef>
                <a:spcPts val="900"/>
              </a:spcBef>
              <a:defRPr sz="3000" b="1" cap="small">
                <a:solidFill>
                  <a:srgbClr val="D9222A"/>
                </a:solidFill>
                <a:latin typeface="+mj-lt"/>
                <a:ea typeface="+mj-ea"/>
                <a:cs typeface="+mj-cs"/>
                <a:sym typeface="Helvetica"/>
              </a:defRPr>
            </a:lvl1pPr>
          </a:lstStyle>
          <a:p>
            <a:r>
              <a:rPr lang="it-IT" dirty="0"/>
              <a:t>GESTIRE IL CAMBIAMENTO NON È SEMPLICE</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Titolo 1"/>
          <p:cNvSpPr txBox="1">
            <a:spLocks noGrp="1"/>
          </p:cNvSpPr>
          <p:nvPr>
            <p:ph type="title"/>
          </p:nvPr>
        </p:nvSpPr>
        <p:spPr>
          <a:xfrm>
            <a:off x="762000" y="317500"/>
            <a:ext cx="6594189" cy="1625212"/>
          </a:xfrm>
          <a:prstGeom prst="rect">
            <a:avLst/>
          </a:prstGeom>
        </p:spPr>
        <p:txBody>
          <a:bodyPr>
            <a:normAutofit/>
          </a:bodyPr>
          <a:lstStyle>
            <a:lvl1pPr>
              <a:defRPr>
                <a:solidFill>
                  <a:srgbClr val="D9222A"/>
                </a:solidFill>
                <a:latin typeface="+mj-lt"/>
                <a:ea typeface="+mj-ea"/>
                <a:cs typeface="+mj-cs"/>
                <a:sym typeface="Helvetica"/>
              </a:defRPr>
            </a:lvl1pPr>
          </a:lstStyle>
          <a:p>
            <a:pPr algn="ctr"/>
            <a:r>
              <a:rPr lang="it-IT" sz="3000" b="1" dirty="0"/>
              <a:t>IL CAMBIAMENTO SOCIALE DEL COMUNICARE </a:t>
            </a:r>
          </a:p>
        </p:txBody>
      </p:sp>
      <p:sp>
        <p:nvSpPr>
          <p:cNvPr id="439" name="Rectangle 25"/>
          <p:cNvSpPr/>
          <p:nvPr/>
        </p:nvSpPr>
        <p:spPr>
          <a:xfrm>
            <a:off x="7534654" y="-7412"/>
            <a:ext cx="4657348" cy="6872824"/>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440" name="Content Placeholder 20"/>
          <p:cNvSpPr txBox="1">
            <a:spLocks noGrp="1"/>
          </p:cNvSpPr>
          <p:nvPr>
            <p:ph type="body" sz="quarter" idx="1"/>
          </p:nvPr>
        </p:nvSpPr>
        <p:spPr>
          <a:xfrm>
            <a:off x="8029319" y="917724"/>
            <a:ext cx="3424741" cy="4852363"/>
          </a:xfrm>
          <a:prstGeom prst="rect">
            <a:avLst/>
          </a:prstGeom>
        </p:spPr>
        <p:txBody>
          <a:bodyPr anchor="ctr"/>
          <a:lstStyle/>
          <a:p>
            <a:pPr marL="0" indent="0" defTabSz="886967">
              <a:lnSpc>
                <a:spcPct val="100000"/>
              </a:lnSpc>
              <a:spcBef>
                <a:spcPts val="900"/>
              </a:spcBef>
              <a:buSzTx/>
              <a:buFontTx/>
              <a:buNone/>
              <a:defRPr sz="1900">
                <a:solidFill>
                  <a:srgbClr val="FFFFFF"/>
                </a:solidFill>
                <a:latin typeface="+mj-lt"/>
                <a:ea typeface="+mj-ea"/>
                <a:cs typeface="+mj-cs"/>
                <a:sym typeface="Helvetica"/>
              </a:defRPr>
            </a:pPr>
            <a:r>
              <a:t>Oggi viviamo in un contesto sociale dove siamo tutti editori </a:t>
            </a:r>
          </a:p>
          <a:p>
            <a:pPr marL="0" indent="0" defTabSz="886967">
              <a:lnSpc>
                <a:spcPct val="100000"/>
              </a:lnSpc>
              <a:spcBef>
                <a:spcPts val="900"/>
              </a:spcBef>
              <a:buSzTx/>
              <a:buFontTx/>
              <a:buNone/>
              <a:defRPr sz="1900">
                <a:solidFill>
                  <a:srgbClr val="FFFFFF"/>
                </a:solidFill>
                <a:latin typeface="+mj-lt"/>
                <a:ea typeface="+mj-ea"/>
                <a:cs typeface="+mj-cs"/>
                <a:sym typeface="Helvetica"/>
              </a:defRPr>
            </a:pPr>
            <a:r>
              <a:t>Ogni </a:t>
            </a:r>
            <a:r>
              <a:rPr sz="2000" b="1">
                <a:solidFill>
                  <a:srgbClr val="F9C623"/>
                </a:solidFill>
              </a:rPr>
              <a:t>pubblico/target</a:t>
            </a:r>
            <a:r>
              <a:t> utilizza canali comunicativi diversi:</a:t>
            </a:r>
          </a:p>
          <a:p>
            <a:pPr marL="221741" indent="-221741" defTabSz="886967">
              <a:lnSpc>
                <a:spcPct val="100000"/>
              </a:lnSpc>
              <a:spcBef>
                <a:spcPts val="900"/>
              </a:spcBef>
              <a:defRPr sz="1900">
                <a:solidFill>
                  <a:srgbClr val="FFFFFF"/>
                </a:solidFill>
                <a:latin typeface="+mj-lt"/>
                <a:ea typeface="+mj-ea"/>
                <a:cs typeface="+mj-cs"/>
                <a:sym typeface="Helvetica"/>
              </a:defRPr>
            </a:pPr>
            <a:r>
              <a:t>Instagram</a:t>
            </a:r>
          </a:p>
          <a:p>
            <a:pPr marL="221741" indent="-221741" defTabSz="886967">
              <a:lnSpc>
                <a:spcPct val="100000"/>
              </a:lnSpc>
              <a:spcBef>
                <a:spcPts val="900"/>
              </a:spcBef>
              <a:defRPr sz="1900">
                <a:solidFill>
                  <a:srgbClr val="FFFFFF"/>
                </a:solidFill>
                <a:latin typeface="+mj-lt"/>
                <a:ea typeface="+mj-ea"/>
                <a:cs typeface="+mj-cs"/>
                <a:sym typeface="Helvetica"/>
              </a:defRPr>
            </a:pPr>
            <a:r>
              <a:t>Facebook</a:t>
            </a:r>
          </a:p>
          <a:p>
            <a:pPr marL="221741" indent="-221741" defTabSz="886967">
              <a:lnSpc>
                <a:spcPct val="100000"/>
              </a:lnSpc>
              <a:spcBef>
                <a:spcPts val="900"/>
              </a:spcBef>
              <a:defRPr sz="1900">
                <a:solidFill>
                  <a:srgbClr val="FFFFFF"/>
                </a:solidFill>
                <a:latin typeface="+mj-lt"/>
                <a:ea typeface="+mj-ea"/>
                <a:cs typeface="+mj-cs"/>
                <a:sym typeface="Helvetica"/>
              </a:defRPr>
            </a:pPr>
            <a:r>
              <a:t>WhatsApp</a:t>
            </a:r>
          </a:p>
          <a:p>
            <a:pPr marL="221741" indent="-221741" defTabSz="886967">
              <a:lnSpc>
                <a:spcPct val="100000"/>
              </a:lnSpc>
              <a:spcBef>
                <a:spcPts val="900"/>
              </a:spcBef>
              <a:defRPr sz="1900">
                <a:solidFill>
                  <a:srgbClr val="FFFFFF"/>
                </a:solidFill>
                <a:latin typeface="+mj-lt"/>
                <a:ea typeface="+mj-ea"/>
                <a:cs typeface="+mj-cs"/>
                <a:sym typeface="Helvetica"/>
              </a:defRPr>
            </a:pPr>
            <a:r>
              <a:t>Messenger</a:t>
            </a:r>
          </a:p>
          <a:p>
            <a:pPr marL="221741" indent="-221741" defTabSz="886967">
              <a:lnSpc>
                <a:spcPct val="100000"/>
              </a:lnSpc>
              <a:spcBef>
                <a:spcPts val="900"/>
              </a:spcBef>
              <a:defRPr sz="1900">
                <a:solidFill>
                  <a:srgbClr val="FFFFFF"/>
                </a:solidFill>
                <a:latin typeface="+mj-lt"/>
                <a:ea typeface="+mj-ea"/>
                <a:cs typeface="+mj-cs"/>
                <a:sym typeface="Helvetica"/>
              </a:defRPr>
            </a:pPr>
            <a:r>
              <a:t>Telegram</a:t>
            </a:r>
          </a:p>
          <a:p>
            <a:pPr marL="221741" indent="-221741" defTabSz="886967">
              <a:lnSpc>
                <a:spcPct val="100000"/>
              </a:lnSpc>
              <a:spcBef>
                <a:spcPts val="900"/>
              </a:spcBef>
              <a:defRPr sz="1900">
                <a:solidFill>
                  <a:srgbClr val="FFFFFF"/>
                </a:solidFill>
                <a:latin typeface="+mj-lt"/>
                <a:ea typeface="+mj-ea"/>
                <a:cs typeface="+mj-cs"/>
                <a:sym typeface="Helvetica"/>
              </a:defRPr>
            </a:pPr>
            <a:r>
              <a:t>Sms</a:t>
            </a:r>
          </a:p>
          <a:p>
            <a:pPr marL="221741" indent="-221741" defTabSz="886967">
              <a:lnSpc>
                <a:spcPct val="100000"/>
              </a:lnSpc>
              <a:spcBef>
                <a:spcPts val="900"/>
              </a:spcBef>
              <a:defRPr sz="1900">
                <a:solidFill>
                  <a:srgbClr val="FFFFFF"/>
                </a:solidFill>
                <a:latin typeface="+mj-lt"/>
                <a:ea typeface="+mj-ea"/>
                <a:cs typeface="+mj-cs"/>
                <a:sym typeface="Helvetica"/>
              </a:defRPr>
            </a:pPr>
            <a:r>
              <a:t>E-mail </a:t>
            </a:r>
          </a:p>
          <a:p>
            <a:pPr marL="221741" indent="-221741" defTabSz="886967">
              <a:lnSpc>
                <a:spcPct val="100000"/>
              </a:lnSpc>
              <a:spcBef>
                <a:spcPts val="900"/>
              </a:spcBef>
              <a:defRPr sz="1900">
                <a:solidFill>
                  <a:srgbClr val="FFFFFF"/>
                </a:solidFill>
                <a:latin typeface="+mj-lt"/>
                <a:ea typeface="+mj-ea"/>
                <a:cs typeface="+mj-cs"/>
                <a:sym typeface="Helvetica"/>
              </a:defRPr>
            </a:pPr>
            <a:r>
              <a:t>Altro…</a:t>
            </a:r>
          </a:p>
        </p:txBody>
      </p:sp>
      <p:pic>
        <p:nvPicPr>
          <p:cNvPr id="3" name="Immagine 2">
            <a:extLst>
              <a:ext uri="{FF2B5EF4-FFF2-40B4-BE49-F238E27FC236}">
                <a16:creationId xmlns:a16="http://schemas.microsoft.com/office/drawing/2014/main" id="{79B2F384-5EDA-1D44-84C7-4C4B5AC65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51" y="2120463"/>
            <a:ext cx="7196038" cy="4356976"/>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42" name="Immagine 5" descr="Immagine 5"/>
          <p:cNvPicPr>
            <a:picLocks noChangeAspect="1"/>
          </p:cNvPicPr>
          <p:nvPr/>
        </p:nvPicPr>
        <p:blipFill>
          <a:blip r:embed="rId2">
            <a:alphaModFix amt="35000"/>
            <a:extLst/>
          </a:blip>
          <a:srcRect b="15756"/>
          <a:stretch>
            <a:fillRect/>
          </a:stretch>
        </p:blipFill>
        <p:spPr>
          <a:xfrm>
            <a:off x="-18" y="12622"/>
            <a:ext cx="12192001" cy="6855949"/>
          </a:xfrm>
          <a:prstGeom prst="rect">
            <a:avLst/>
          </a:prstGeom>
          <a:ln w="12700">
            <a:miter lim="400000"/>
          </a:ln>
        </p:spPr>
      </p:pic>
      <p:sp>
        <p:nvSpPr>
          <p:cNvPr id="443" name="Titolo 1"/>
          <p:cNvSpPr txBox="1">
            <a:spLocks noGrp="1"/>
          </p:cNvSpPr>
          <p:nvPr>
            <p:ph type="title"/>
          </p:nvPr>
        </p:nvSpPr>
        <p:spPr>
          <a:xfrm>
            <a:off x="759778" y="1853535"/>
            <a:ext cx="5277334" cy="1325564"/>
          </a:xfrm>
          <a:prstGeom prst="rect">
            <a:avLst/>
          </a:prstGeom>
        </p:spPr>
        <p:txBody>
          <a:bodyPr/>
          <a:lstStyle>
            <a:lvl1pPr>
              <a:defRPr>
                <a:solidFill>
                  <a:srgbClr val="F9C623"/>
                </a:solidFill>
                <a:latin typeface="+mj-lt"/>
                <a:ea typeface="+mj-ea"/>
                <a:cs typeface="+mj-cs"/>
                <a:sym typeface="Helvetica"/>
              </a:defRPr>
            </a:lvl1pPr>
          </a:lstStyle>
          <a:p>
            <a:r>
              <a:rPr b="1" dirty="0"/>
              <a:t>Cosa ci </a:t>
            </a:r>
            <a:r>
              <a:rPr b="1" dirty="0" err="1"/>
              <a:t>colpisce</a:t>
            </a:r>
            <a:r>
              <a:rPr b="1" dirty="0"/>
              <a:t>?</a:t>
            </a:r>
          </a:p>
        </p:txBody>
      </p:sp>
      <p:sp>
        <p:nvSpPr>
          <p:cNvPr id="444" name="Segnaposto contenuto 2"/>
          <p:cNvSpPr txBox="1">
            <a:spLocks noGrp="1"/>
          </p:cNvSpPr>
          <p:nvPr>
            <p:ph type="body" sz="quarter" idx="1"/>
          </p:nvPr>
        </p:nvSpPr>
        <p:spPr>
          <a:xfrm>
            <a:off x="762000" y="3154951"/>
            <a:ext cx="5404587" cy="2430674"/>
          </a:xfrm>
          <a:prstGeom prst="rect">
            <a:avLst/>
          </a:prstGeom>
        </p:spPr>
        <p:txBody>
          <a:bodyPr/>
          <a:lstStyle/>
          <a:p>
            <a:pPr defTabSz="397763">
              <a:lnSpc>
                <a:spcPct val="100000"/>
              </a:lnSpc>
              <a:spcBef>
                <a:spcPts val="0"/>
              </a:spcBef>
              <a:buSzTx/>
              <a:defRPr sz="2610"/>
            </a:pPr>
            <a:r>
              <a:rPr dirty="0"/>
              <a:t>I </a:t>
            </a:r>
            <a:r>
              <a:rPr dirty="0" err="1"/>
              <a:t>contenuti</a:t>
            </a:r>
            <a:r>
              <a:rPr dirty="0"/>
              <a:t> </a:t>
            </a:r>
            <a:r>
              <a:rPr dirty="0" err="1"/>
              <a:t>che</a:t>
            </a:r>
            <a:r>
              <a:rPr dirty="0"/>
              <a:t> </a:t>
            </a:r>
            <a:r>
              <a:rPr dirty="0" err="1"/>
              <a:t>generano</a:t>
            </a:r>
            <a:r>
              <a:rPr dirty="0"/>
              <a:t> </a:t>
            </a:r>
            <a:r>
              <a:rPr lang="it-IT" dirty="0"/>
              <a:t>                </a:t>
            </a:r>
            <a:r>
              <a:rPr dirty="0" err="1"/>
              <a:t>un’emozione</a:t>
            </a:r>
            <a:endParaRPr lang="it-IT" dirty="0">
              <a:latin typeface="Times"/>
              <a:sym typeface="Times"/>
            </a:endParaRPr>
          </a:p>
          <a:p>
            <a:pPr defTabSz="397763">
              <a:lnSpc>
                <a:spcPct val="100000"/>
              </a:lnSpc>
              <a:spcBef>
                <a:spcPts val="0"/>
              </a:spcBef>
              <a:buSzTx/>
              <a:defRPr sz="2610"/>
            </a:pPr>
            <a:r>
              <a:rPr dirty="0"/>
              <a:t>Le </a:t>
            </a:r>
            <a:r>
              <a:rPr dirty="0" err="1"/>
              <a:t>emozioni</a:t>
            </a:r>
            <a:r>
              <a:rPr dirty="0"/>
              <a:t> </a:t>
            </a:r>
            <a:r>
              <a:rPr dirty="0" err="1"/>
              <a:t>primarie</a:t>
            </a:r>
            <a:r>
              <a:rPr dirty="0"/>
              <a:t> </a:t>
            </a:r>
            <a:r>
              <a:rPr lang="it-IT" dirty="0"/>
              <a:t>che </a:t>
            </a:r>
            <a:r>
              <a:rPr dirty="0" err="1"/>
              <a:t>sono</a:t>
            </a:r>
            <a:r>
              <a:rPr lang="it-IT" dirty="0"/>
              <a:t> </a:t>
            </a:r>
            <a:r>
              <a:rPr lang="it-IT" sz="2610" b="1" dirty="0" err="1">
                <a:solidFill>
                  <a:srgbClr val="F9C623"/>
                </a:solidFill>
                <a:latin typeface="+mj-lt"/>
                <a:ea typeface="+mj-ea"/>
                <a:cs typeface="+mj-cs"/>
              </a:rPr>
              <a:t>p</a:t>
            </a:r>
            <a:r>
              <a:rPr sz="2610" b="1" dirty="0">
                <a:solidFill>
                  <a:srgbClr val="F9C623"/>
                </a:solidFill>
                <a:latin typeface="+mj-lt"/>
                <a:ea typeface="+mj-ea"/>
                <a:cs typeface="+mj-cs"/>
              </a:rPr>
              <a:t>aura </a:t>
            </a:r>
            <a:r>
              <a:rPr lang="it-IT" dirty="0">
                <a:latin typeface="+mj-lt"/>
                <a:ea typeface="+mj-ea"/>
                <a:cs typeface="+mj-cs"/>
                <a:sym typeface="Helvetica"/>
              </a:rPr>
              <a:t>e</a:t>
            </a:r>
            <a:r>
              <a:rPr lang="it-IT" dirty="0">
                <a:solidFill>
                  <a:srgbClr val="F9C623"/>
                </a:solidFill>
                <a:latin typeface="+mj-lt"/>
                <a:ea typeface="+mj-ea"/>
                <a:cs typeface="+mj-cs"/>
                <a:sym typeface="Helvetica"/>
              </a:rPr>
              <a:t> </a:t>
            </a:r>
            <a:r>
              <a:rPr lang="it-IT" b="1" dirty="0">
                <a:solidFill>
                  <a:srgbClr val="F9C623"/>
                </a:solidFill>
                <a:latin typeface="+mj-lt"/>
                <a:ea typeface="+mj-ea"/>
                <a:cs typeface="+mj-cs"/>
                <a:sym typeface="Helvetica"/>
              </a:rPr>
              <a:t>g</a:t>
            </a:r>
            <a:r>
              <a:rPr b="1" dirty="0" err="1">
                <a:solidFill>
                  <a:srgbClr val="F9C623"/>
                </a:solidFill>
                <a:latin typeface="+mj-lt"/>
                <a:ea typeface="+mj-ea"/>
                <a:cs typeface="+mj-cs"/>
                <a:sym typeface="Helvetica"/>
              </a:rPr>
              <a:t>ioia</a:t>
            </a:r>
            <a:r>
              <a:rPr b="1" dirty="0">
                <a:solidFill>
                  <a:srgbClr val="F9C623"/>
                </a:solidFill>
                <a:latin typeface="+mj-lt"/>
                <a:ea typeface="+mj-ea"/>
                <a:cs typeface="+mj-cs"/>
                <a:sym typeface="Helvetica"/>
              </a:rPr>
              <a:t>/</a:t>
            </a:r>
            <a:r>
              <a:rPr b="1" dirty="0" err="1">
                <a:solidFill>
                  <a:srgbClr val="F9C623"/>
                </a:solidFill>
                <a:latin typeface="+mj-lt"/>
                <a:ea typeface="+mj-ea"/>
                <a:cs typeface="+mj-cs"/>
                <a:sym typeface="Helvetica"/>
              </a:rPr>
              <a:t>felicità</a:t>
            </a:r>
            <a:r>
              <a:rPr b="1" dirty="0"/>
              <a:t> </a:t>
            </a:r>
            <a:endParaRPr b="1" dirty="0">
              <a:latin typeface="Times"/>
              <a:ea typeface="Times"/>
              <a:cs typeface="Times"/>
              <a:sym typeface="Times"/>
            </a:endParaRPr>
          </a:p>
        </p:txBody>
      </p:sp>
      <p:sp>
        <p:nvSpPr>
          <p:cNvPr id="445" name="Freeform 49"/>
          <p:cNvSpPr/>
          <p:nvPr/>
        </p:nvSpPr>
        <p:spPr>
          <a:xfrm flipH="1">
            <a:off x="7743575" y="829872"/>
            <a:ext cx="5478087" cy="6276843"/>
          </a:xfrm>
          <a:custGeom>
            <a:avLst/>
            <a:gdLst/>
            <a:ahLst/>
            <a:cxnLst>
              <a:cxn ang="0">
                <a:pos x="wd2" y="hd2"/>
              </a:cxn>
              <a:cxn ang="5400000">
                <a:pos x="wd2" y="hd2"/>
              </a:cxn>
              <a:cxn ang="10800000">
                <a:pos x="wd2" y="hd2"/>
              </a:cxn>
              <a:cxn ang="16200000">
                <a:pos x="wd2" y="hd2"/>
              </a:cxn>
            </a:cxnLst>
            <a:rect l="0" t="0" r="r" b="b"/>
            <a:pathLst>
              <a:path w="21600" h="21600" extrusionOk="0">
                <a:moveTo>
                  <a:pt x="8588" y="0"/>
                </a:moveTo>
                <a:cubicBezTo>
                  <a:pt x="15775" y="0"/>
                  <a:pt x="21600" y="5084"/>
                  <a:pt x="21600" y="11356"/>
                </a:cubicBezTo>
                <a:cubicBezTo>
                  <a:pt x="21600" y="15668"/>
                  <a:pt x="18847" y="19418"/>
                  <a:pt x="14791" y="21341"/>
                </a:cubicBezTo>
                <a:lnTo>
                  <a:pt x="14174" y="21600"/>
                </a:lnTo>
                <a:lnTo>
                  <a:pt x="3002" y="21600"/>
                </a:lnTo>
                <a:lnTo>
                  <a:pt x="2386" y="21341"/>
                </a:lnTo>
                <a:cubicBezTo>
                  <a:pt x="1649" y="20991"/>
                  <a:pt x="954" y="20581"/>
                  <a:pt x="312" y="20118"/>
                </a:cubicBezTo>
                <a:lnTo>
                  <a:pt x="0" y="19871"/>
                </a:lnTo>
                <a:lnTo>
                  <a:pt x="0" y="2840"/>
                </a:lnTo>
                <a:lnTo>
                  <a:pt x="312" y="2593"/>
                </a:lnTo>
                <a:cubicBezTo>
                  <a:pt x="2561" y="973"/>
                  <a:pt x="5445" y="0"/>
                  <a:pt x="8588" y="0"/>
                </a:cubicBezTo>
                <a:close/>
              </a:path>
            </a:pathLst>
          </a:custGeom>
          <a:solidFill>
            <a:srgbClr val="FFFFFF">
              <a:alpha val="80000"/>
            </a:srgbClr>
          </a:solidFill>
          <a:ln w="12700">
            <a:miter lim="400000"/>
          </a:ln>
        </p:spPr>
        <p:txBody>
          <a:bodyPr lIns="45718" tIns="45718" rIns="45718" bIns="45718" anchor="ctr"/>
          <a:lstStyle/>
          <a:p>
            <a:pPr algn="ctr">
              <a:defRPr>
                <a:solidFill>
                  <a:srgbClr val="FFFFFF"/>
                </a:solidFill>
              </a:defRPr>
            </a:pPr>
            <a:endParaRPr/>
          </a:p>
        </p:txBody>
      </p:sp>
      <p:pic>
        <p:nvPicPr>
          <p:cNvPr id="446" name="Immagine 7" descr="Immagine 7"/>
          <p:cNvPicPr>
            <a:picLocks noChangeAspect="1"/>
          </p:cNvPicPr>
          <p:nvPr/>
        </p:nvPicPr>
        <p:blipFill>
          <a:blip r:embed="rId3">
            <a:extLst/>
          </a:blip>
          <a:srcRect l="25059" r="26060"/>
          <a:stretch>
            <a:fillRect/>
          </a:stretch>
        </p:blipFill>
        <p:spPr>
          <a:xfrm>
            <a:off x="7923002" y="1009273"/>
            <a:ext cx="5298679" cy="6097503"/>
          </a:xfrm>
          <a:custGeom>
            <a:avLst/>
            <a:gdLst/>
            <a:ahLst/>
            <a:cxnLst>
              <a:cxn ang="0">
                <a:pos x="wd2" y="hd2"/>
              </a:cxn>
              <a:cxn ang="5400000">
                <a:pos x="wd2" y="hd2"/>
              </a:cxn>
              <a:cxn ang="10800000">
                <a:pos x="wd2" y="hd2"/>
              </a:cxn>
              <a:cxn ang="16200000">
                <a:pos x="wd2" y="hd2"/>
              </a:cxn>
            </a:cxnLst>
            <a:rect l="0" t="0" r="r" b="b"/>
            <a:pathLst>
              <a:path w="21600" h="21600" extrusionOk="0">
                <a:moveTo>
                  <a:pt x="12721" y="0"/>
                </a:moveTo>
                <a:cubicBezTo>
                  <a:pt x="5696" y="0"/>
                  <a:pt x="0" y="4950"/>
                  <a:pt x="0" y="11054"/>
                </a:cubicBezTo>
                <a:cubicBezTo>
                  <a:pt x="0" y="15633"/>
                  <a:pt x="3203" y="19562"/>
                  <a:pt x="7769" y="21240"/>
                </a:cubicBezTo>
                <a:lnTo>
                  <a:pt x="8901" y="21600"/>
                </a:lnTo>
                <a:lnTo>
                  <a:pt x="16541" y="21600"/>
                </a:lnTo>
                <a:lnTo>
                  <a:pt x="17672" y="21240"/>
                </a:lnTo>
                <a:cubicBezTo>
                  <a:pt x="18813" y="20821"/>
                  <a:pt x="19870" y="20260"/>
                  <a:pt x="20812" y="19584"/>
                </a:cubicBezTo>
                <a:lnTo>
                  <a:pt x="21600" y="18963"/>
                </a:lnTo>
                <a:lnTo>
                  <a:pt x="21600" y="3146"/>
                </a:lnTo>
                <a:lnTo>
                  <a:pt x="20812" y="2524"/>
                </a:lnTo>
                <a:cubicBezTo>
                  <a:pt x="18613" y="947"/>
                  <a:pt x="15795" y="0"/>
                  <a:pt x="12721" y="0"/>
                </a:cubicBezTo>
                <a:close/>
              </a:path>
            </a:pathLst>
          </a:cu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egnaposto contenuto 2"/>
          <p:cNvSpPr txBox="1">
            <a:spLocks noGrp="1"/>
          </p:cNvSpPr>
          <p:nvPr>
            <p:ph type="body" sz="half" idx="1"/>
          </p:nvPr>
        </p:nvSpPr>
        <p:spPr>
          <a:xfrm>
            <a:off x="755980" y="521123"/>
            <a:ext cx="10680040" cy="2779581"/>
          </a:xfrm>
          <a:prstGeom prst="rect">
            <a:avLst/>
          </a:prstGeom>
        </p:spPr>
        <p:txBody>
          <a:bodyPr>
            <a:noAutofit/>
          </a:bodyPr>
          <a:lstStyle/>
          <a:p>
            <a:pPr marL="0" indent="0" defTabSz="265175">
              <a:lnSpc>
                <a:spcPts val="1920"/>
              </a:lnSpc>
              <a:spcBef>
                <a:spcPts val="0"/>
              </a:spcBef>
              <a:buSzTx/>
              <a:buFontTx/>
              <a:buNone/>
              <a:defRPr sz="1740" b="1" cap="all">
                <a:latin typeface="+mj-lt"/>
                <a:ea typeface="+mj-ea"/>
                <a:cs typeface="+mj-cs"/>
                <a:sym typeface="Helvetica"/>
              </a:defRPr>
            </a:pPr>
            <a:r>
              <a:rPr sz="1600" dirty="0"/>
              <a:t>Cosa </a:t>
            </a:r>
            <a:r>
              <a:rPr sz="1600" dirty="0" err="1"/>
              <a:t>abbiamo</a:t>
            </a:r>
            <a:r>
              <a:rPr sz="1600" dirty="0"/>
              <a:t> </a:t>
            </a:r>
            <a:r>
              <a:rPr sz="1600" dirty="0" err="1"/>
              <a:t>fatto</a:t>
            </a:r>
            <a:r>
              <a:rPr sz="1600" dirty="0"/>
              <a:t>?</a:t>
            </a:r>
          </a:p>
          <a:p>
            <a:pPr marL="0" indent="0" defTabSz="265175">
              <a:lnSpc>
                <a:spcPts val="1920"/>
              </a:lnSpc>
              <a:spcBef>
                <a:spcPts val="0"/>
              </a:spcBef>
              <a:buSzTx/>
              <a:buFontTx/>
              <a:buNone/>
              <a:defRPr sz="1740">
                <a:latin typeface="+mj-lt"/>
                <a:ea typeface="+mj-ea"/>
                <a:cs typeface="+mj-cs"/>
                <a:sym typeface="Helvetica"/>
              </a:defRPr>
            </a:pPr>
            <a:endParaRPr lang="it-IT" sz="1600" dirty="0"/>
          </a:p>
          <a:p>
            <a:pPr marL="0" indent="0" defTabSz="265175">
              <a:lnSpc>
                <a:spcPts val="1920"/>
              </a:lnSpc>
              <a:spcBef>
                <a:spcPts val="0"/>
              </a:spcBef>
              <a:buSzTx/>
              <a:buFontTx/>
              <a:buNone/>
              <a:defRPr sz="1740">
                <a:latin typeface="+mj-lt"/>
                <a:ea typeface="+mj-ea"/>
                <a:cs typeface="+mj-cs"/>
                <a:sym typeface="Helvetica"/>
              </a:defRPr>
            </a:pPr>
            <a:r>
              <a:rPr sz="1600" dirty="0"/>
              <a:t>•</a:t>
            </a:r>
            <a:r>
              <a:rPr lang="it-IT" sz="1600" dirty="0"/>
              <a:t> </a:t>
            </a:r>
            <a:r>
              <a:rPr sz="1600" dirty="0" err="1"/>
              <a:t>Abbiamo</a:t>
            </a:r>
            <a:r>
              <a:rPr sz="1600" dirty="0"/>
              <a:t> </a:t>
            </a:r>
            <a:r>
              <a:rPr sz="1600" dirty="0" err="1"/>
              <a:t>inserito</a:t>
            </a:r>
            <a:r>
              <a:rPr sz="1600" dirty="0"/>
              <a:t> </a:t>
            </a:r>
            <a:r>
              <a:rPr sz="1600" dirty="0" err="1"/>
              <a:t>all’interno</a:t>
            </a:r>
            <a:r>
              <a:rPr sz="1600" dirty="0"/>
              <a:t> </a:t>
            </a:r>
            <a:r>
              <a:rPr sz="1600" dirty="0" err="1"/>
              <a:t>dei</a:t>
            </a:r>
            <a:r>
              <a:rPr sz="1600" dirty="0"/>
              <a:t> </a:t>
            </a:r>
            <a:r>
              <a:rPr sz="1600" dirty="0" err="1"/>
              <a:t>nostri</a:t>
            </a:r>
            <a:r>
              <a:rPr sz="1600" dirty="0"/>
              <a:t> </a:t>
            </a:r>
            <a:r>
              <a:rPr sz="1600" dirty="0" err="1"/>
              <a:t>volantini</a:t>
            </a:r>
            <a:r>
              <a:rPr sz="1600" dirty="0"/>
              <a:t> </a:t>
            </a:r>
            <a:r>
              <a:rPr sz="1600" dirty="0" err="1"/>
              <a:t>dei</a:t>
            </a:r>
            <a:r>
              <a:rPr sz="1600" dirty="0"/>
              <a:t> </a:t>
            </a:r>
            <a:r>
              <a:rPr sz="1600" dirty="0" err="1"/>
              <a:t>contenuti</a:t>
            </a:r>
            <a:r>
              <a:rPr sz="1600" dirty="0"/>
              <a:t> </a:t>
            </a:r>
            <a:r>
              <a:rPr sz="1600" dirty="0" err="1"/>
              <a:t>multimediali</a:t>
            </a:r>
            <a:r>
              <a:rPr sz="1600" dirty="0"/>
              <a:t> </a:t>
            </a:r>
          </a:p>
          <a:p>
            <a:pPr marL="0" indent="0" defTabSz="265175">
              <a:lnSpc>
                <a:spcPts val="1920"/>
              </a:lnSpc>
              <a:spcBef>
                <a:spcPts val="0"/>
              </a:spcBef>
              <a:buSzTx/>
              <a:buFontTx/>
              <a:buNone/>
              <a:defRPr sz="1740">
                <a:latin typeface="+mj-lt"/>
                <a:ea typeface="+mj-ea"/>
                <a:cs typeface="+mj-cs"/>
                <a:sym typeface="Helvetica"/>
              </a:defRPr>
            </a:pPr>
            <a:r>
              <a:rPr sz="1600" dirty="0"/>
              <a:t>•</a:t>
            </a:r>
            <a:r>
              <a:rPr lang="it-IT" sz="1600" dirty="0"/>
              <a:t> </a:t>
            </a:r>
            <a:r>
              <a:rPr sz="1600" dirty="0" err="1"/>
              <a:t>Inquadrando</a:t>
            </a:r>
            <a:r>
              <a:rPr sz="1600" dirty="0"/>
              <a:t> un </a:t>
            </a:r>
            <a:r>
              <a:rPr sz="1600" b="1" cap="all" dirty="0" err="1"/>
              <a:t>qr</a:t>
            </a:r>
            <a:r>
              <a:rPr sz="1600" b="1" cap="all" dirty="0"/>
              <a:t> code</a:t>
            </a:r>
            <a:r>
              <a:rPr sz="1600" dirty="0"/>
              <a:t>, </a:t>
            </a:r>
            <a:r>
              <a:rPr sz="1600" dirty="0" err="1"/>
              <a:t>il</a:t>
            </a:r>
            <a:r>
              <a:rPr sz="1600" dirty="0"/>
              <a:t> </a:t>
            </a:r>
            <a:r>
              <a:rPr sz="1600" dirty="0" err="1"/>
              <a:t>cliente</a:t>
            </a:r>
            <a:r>
              <a:rPr sz="1600" dirty="0"/>
              <a:t> </a:t>
            </a:r>
            <a:r>
              <a:rPr sz="1600" dirty="0" err="1"/>
              <a:t>visualizza</a:t>
            </a:r>
            <a:r>
              <a:rPr sz="1600" dirty="0"/>
              <a:t> un video </a:t>
            </a:r>
            <a:r>
              <a:rPr sz="1600" dirty="0" err="1"/>
              <a:t>emozionale</a:t>
            </a:r>
            <a:r>
              <a:rPr sz="1600" dirty="0"/>
              <a:t> </a:t>
            </a:r>
            <a:r>
              <a:rPr sz="1600" dirty="0" err="1"/>
              <a:t>che</a:t>
            </a:r>
            <a:r>
              <a:rPr sz="1600" dirty="0"/>
              <a:t> non </a:t>
            </a:r>
            <a:r>
              <a:rPr sz="1600" dirty="0" err="1"/>
              <a:t>parla</a:t>
            </a:r>
            <a:r>
              <a:rPr sz="1600" dirty="0"/>
              <a:t> solo e </a:t>
            </a:r>
            <a:r>
              <a:rPr sz="1600" dirty="0" err="1"/>
              <a:t>unicamente</a:t>
            </a:r>
            <a:r>
              <a:rPr sz="1600" dirty="0"/>
              <a:t> del </a:t>
            </a:r>
            <a:r>
              <a:rPr sz="1600" dirty="0" err="1"/>
              <a:t>prodotto</a:t>
            </a:r>
            <a:r>
              <a:rPr sz="1600" dirty="0"/>
              <a:t> in </a:t>
            </a:r>
            <a:r>
              <a:rPr sz="1600" dirty="0" err="1"/>
              <a:t>promozione</a:t>
            </a:r>
            <a:r>
              <a:rPr sz="1600" dirty="0"/>
              <a:t>, ma </a:t>
            </a:r>
            <a:r>
              <a:rPr sz="1600" dirty="0" err="1"/>
              <a:t>cerca</a:t>
            </a:r>
            <a:r>
              <a:rPr sz="1600" dirty="0"/>
              <a:t> di </a:t>
            </a:r>
            <a:r>
              <a:rPr sz="1600" dirty="0" err="1"/>
              <a:t>suscitare</a:t>
            </a:r>
            <a:r>
              <a:rPr sz="1600" dirty="0"/>
              <a:t> un </a:t>
            </a:r>
            <a:r>
              <a:rPr sz="1600" dirty="0" err="1"/>
              <a:t>sorriso</a:t>
            </a:r>
            <a:r>
              <a:rPr sz="1600" dirty="0"/>
              <a:t> e </a:t>
            </a:r>
            <a:r>
              <a:rPr sz="1600" dirty="0" err="1"/>
              <a:t>creare</a:t>
            </a:r>
            <a:r>
              <a:rPr sz="1600" dirty="0"/>
              <a:t> un </a:t>
            </a:r>
            <a:r>
              <a:rPr sz="1600" dirty="0" err="1"/>
              <a:t>legame</a:t>
            </a:r>
            <a:r>
              <a:rPr sz="1600" dirty="0"/>
              <a:t> «</a:t>
            </a:r>
            <a:r>
              <a:rPr sz="1600" dirty="0" err="1"/>
              <a:t>sentimentale</a:t>
            </a:r>
            <a:r>
              <a:rPr sz="1600" dirty="0"/>
              <a:t>» con </a:t>
            </a:r>
            <a:r>
              <a:rPr sz="1600" dirty="0" err="1"/>
              <a:t>il</a:t>
            </a:r>
            <a:r>
              <a:rPr sz="1600" dirty="0"/>
              <a:t> brand</a:t>
            </a:r>
          </a:p>
          <a:p>
            <a:pPr marL="0" indent="0" defTabSz="265175">
              <a:lnSpc>
                <a:spcPts val="1920"/>
              </a:lnSpc>
              <a:spcBef>
                <a:spcPts val="0"/>
              </a:spcBef>
              <a:buSzTx/>
              <a:buFontTx/>
              <a:buNone/>
              <a:defRPr sz="1740">
                <a:latin typeface="+mj-lt"/>
                <a:ea typeface="+mj-ea"/>
                <a:cs typeface="+mj-cs"/>
                <a:sym typeface="Helvetica"/>
              </a:defRPr>
            </a:pPr>
            <a:endParaRPr lang="it-IT" sz="1600" b="1" dirty="0"/>
          </a:p>
          <a:p>
            <a:pPr marL="0" indent="0" defTabSz="265175">
              <a:lnSpc>
                <a:spcPts val="1920"/>
              </a:lnSpc>
              <a:spcBef>
                <a:spcPts val="0"/>
              </a:spcBef>
              <a:buSzTx/>
              <a:buFontTx/>
              <a:buNone/>
              <a:defRPr sz="1740">
                <a:latin typeface="+mj-lt"/>
                <a:ea typeface="+mj-ea"/>
                <a:cs typeface="+mj-cs"/>
                <a:sym typeface="Helvetica"/>
              </a:defRPr>
            </a:pPr>
            <a:r>
              <a:rPr lang="it-IT" sz="1600" b="1" dirty="0"/>
              <a:t>L’OBIETTIVO È DUPLICE </a:t>
            </a:r>
          </a:p>
          <a:p>
            <a:pPr marL="0" indent="0" defTabSz="265175">
              <a:lnSpc>
                <a:spcPts val="1920"/>
              </a:lnSpc>
              <a:spcBef>
                <a:spcPts val="0"/>
              </a:spcBef>
              <a:buSzTx/>
              <a:buFontTx/>
              <a:buNone/>
              <a:defRPr sz="1740">
                <a:latin typeface="+mj-lt"/>
                <a:ea typeface="+mj-ea"/>
                <a:cs typeface="+mj-cs"/>
                <a:sym typeface="Helvetica"/>
              </a:defRPr>
            </a:pPr>
            <a:endParaRPr lang="it-IT" sz="1600" dirty="0"/>
          </a:p>
          <a:p>
            <a:pPr marL="0" indent="0" defTabSz="265175">
              <a:lnSpc>
                <a:spcPts val="1920"/>
              </a:lnSpc>
              <a:spcBef>
                <a:spcPts val="0"/>
              </a:spcBef>
              <a:buSzTx/>
              <a:buFontTx/>
              <a:buNone/>
              <a:defRPr sz="1740">
                <a:latin typeface="+mj-lt"/>
                <a:ea typeface="+mj-ea"/>
                <a:cs typeface="+mj-cs"/>
                <a:sym typeface="Helvetica"/>
              </a:defRPr>
            </a:pPr>
            <a:r>
              <a:rPr sz="1600" dirty="0"/>
              <a:t>•</a:t>
            </a:r>
            <a:r>
              <a:rPr lang="it-IT" sz="1600" dirty="0"/>
              <a:t> </a:t>
            </a:r>
            <a:r>
              <a:rPr sz="1600" dirty="0" err="1"/>
              <a:t>Controllare</a:t>
            </a:r>
            <a:r>
              <a:rPr sz="1600" dirty="0"/>
              <a:t> </a:t>
            </a:r>
            <a:r>
              <a:rPr sz="1600" dirty="0" err="1"/>
              <a:t>il</a:t>
            </a:r>
            <a:r>
              <a:rPr sz="1600" dirty="0"/>
              <a:t> </a:t>
            </a:r>
            <a:r>
              <a:rPr sz="1600" dirty="0" err="1"/>
              <a:t>numero</a:t>
            </a:r>
            <a:r>
              <a:rPr sz="1600" dirty="0"/>
              <a:t> di </a:t>
            </a:r>
            <a:r>
              <a:rPr sz="1600" dirty="0" err="1"/>
              <a:t>lettori</a:t>
            </a:r>
            <a:r>
              <a:rPr sz="1600" dirty="0"/>
              <a:t> </a:t>
            </a:r>
            <a:r>
              <a:rPr sz="1600" dirty="0" err="1"/>
              <a:t>attivi</a:t>
            </a:r>
            <a:r>
              <a:rPr sz="1600" dirty="0"/>
              <a:t> del </a:t>
            </a:r>
            <a:r>
              <a:rPr sz="1600" dirty="0" err="1"/>
              <a:t>volantino</a:t>
            </a:r>
            <a:endParaRPr sz="1600" dirty="0"/>
          </a:p>
          <a:p>
            <a:pPr marL="0" indent="0" defTabSz="265175">
              <a:lnSpc>
                <a:spcPts val="1920"/>
              </a:lnSpc>
              <a:spcBef>
                <a:spcPts val="0"/>
              </a:spcBef>
              <a:buSzTx/>
              <a:buFontTx/>
              <a:buNone/>
              <a:defRPr sz="1740">
                <a:latin typeface="+mj-lt"/>
                <a:ea typeface="+mj-ea"/>
                <a:cs typeface="+mj-cs"/>
                <a:sym typeface="Helvetica"/>
              </a:defRPr>
            </a:pPr>
            <a:r>
              <a:rPr sz="1600" dirty="0"/>
              <a:t>•</a:t>
            </a:r>
            <a:r>
              <a:rPr lang="it-IT" sz="1600" dirty="0"/>
              <a:t> </a:t>
            </a:r>
            <a:r>
              <a:rPr sz="1600" dirty="0"/>
              <a:t>Dare </a:t>
            </a:r>
            <a:r>
              <a:rPr sz="1600" dirty="0" err="1"/>
              <a:t>contenuti</a:t>
            </a:r>
            <a:r>
              <a:rPr sz="1600" dirty="0"/>
              <a:t> di </a:t>
            </a:r>
            <a:r>
              <a:rPr sz="1600" dirty="0" err="1"/>
              <a:t>qualità</a:t>
            </a:r>
            <a:r>
              <a:rPr sz="1600" dirty="0"/>
              <a:t> </a:t>
            </a:r>
            <a:r>
              <a:rPr sz="1600" dirty="0" err="1"/>
              <a:t>che</a:t>
            </a:r>
            <a:r>
              <a:rPr sz="1600" dirty="0"/>
              <a:t> </a:t>
            </a:r>
            <a:r>
              <a:rPr sz="1600" dirty="0" err="1"/>
              <a:t>possano</a:t>
            </a:r>
            <a:r>
              <a:rPr sz="1600" dirty="0"/>
              <a:t> </a:t>
            </a:r>
            <a:r>
              <a:rPr sz="1600" dirty="0" err="1"/>
              <a:t>essere</a:t>
            </a:r>
            <a:r>
              <a:rPr sz="1600" dirty="0"/>
              <a:t> </a:t>
            </a:r>
            <a:r>
              <a:rPr sz="1600" dirty="0" err="1"/>
              <a:t>condivisi</a:t>
            </a:r>
            <a:r>
              <a:rPr sz="1600" dirty="0"/>
              <a:t> sui social e </a:t>
            </a:r>
            <a:r>
              <a:rPr sz="1600" dirty="0" err="1"/>
              <a:t>generare</a:t>
            </a:r>
            <a:r>
              <a:rPr sz="1600" dirty="0"/>
              <a:t> </a:t>
            </a:r>
            <a:r>
              <a:rPr sz="1600" dirty="0" err="1"/>
              <a:t>traffico</a:t>
            </a:r>
            <a:r>
              <a:rPr sz="1600" dirty="0"/>
              <a:t> sui </a:t>
            </a:r>
            <a:r>
              <a:rPr sz="1600" dirty="0" err="1"/>
              <a:t>canali</a:t>
            </a:r>
            <a:r>
              <a:rPr sz="1600" dirty="0"/>
              <a:t> </a:t>
            </a:r>
            <a:r>
              <a:rPr sz="1600" dirty="0" err="1"/>
              <a:t>aziendali</a:t>
            </a:r>
            <a:r>
              <a:rPr sz="1600" dirty="0"/>
              <a:t> (</a:t>
            </a:r>
            <a:r>
              <a:rPr sz="1600" dirty="0" err="1"/>
              <a:t>sito</a:t>
            </a:r>
            <a:r>
              <a:rPr sz="1600" dirty="0"/>
              <a:t>, social, mailing)</a:t>
            </a:r>
          </a:p>
        </p:txBody>
      </p:sp>
      <p:pic>
        <p:nvPicPr>
          <p:cNvPr id="449" name="Schermata 2018-09-18 alle 10.10.57.png" descr="Schermata 2018-09-18 alle 10.10.57.png">
            <a:hlinkClick r:id="rId2"/>
          </p:cNvPr>
          <p:cNvPicPr>
            <a:picLocks noChangeAspect="1"/>
          </p:cNvPicPr>
          <p:nvPr/>
        </p:nvPicPr>
        <p:blipFill>
          <a:blip r:embed="rId3">
            <a:extLst/>
          </a:blip>
          <a:srcRect/>
          <a:stretch>
            <a:fillRect/>
          </a:stretch>
        </p:blipFill>
        <p:spPr>
          <a:xfrm>
            <a:off x="6236405" y="3539359"/>
            <a:ext cx="5193936" cy="2921589"/>
          </a:xfrm>
          <a:prstGeom prst="rect">
            <a:avLst/>
          </a:prstGeom>
          <a:ln w="12700">
            <a:miter lim="400000"/>
          </a:ln>
        </p:spPr>
      </p:pic>
      <p:pic>
        <p:nvPicPr>
          <p:cNvPr id="450" name="Schermata 2018-09-18 alle 10.11.18.png" descr="Schermata 2018-09-18 alle 10.11.18.png">
            <a:hlinkClick r:id="rId4"/>
          </p:cNvPr>
          <p:cNvPicPr>
            <a:picLocks noChangeAspect="1"/>
          </p:cNvPicPr>
          <p:nvPr/>
        </p:nvPicPr>
        <p:blipFill>
          <a:blip r:embed="rId5">
            <a:extLst/>
          </a:blip>
          <a:stretch>
            <a:fillRect/>
          </a:stretch>
        </p:blipFill>
        <p:spPr>
          <a:xfrm>
            <a:off x="755979" y="3530773"/>
            <a:ext cx="5193937" cy="2921589"/>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Rectangle 9"/>
          <p:cNvSpPr/>
          <p:nvPr/>
        </p:nvSpPr>
        <p:spPr>
          <a:xfrm>
            <a:off x="-145435" y="-116255"/>
            <a:ext cx="12485799" cy="1537535"/>
          </a:xfrm>
          <a:prstGeom prst="rect">
            <a:avLst/>
          </a:prstGeom>
          <a:solidFill>
            <a:srgbClr val="2C2D2D"/>
          </a:solidFill>
          <a:ln w="12700">
            <a:miter lim="400000"/>
          </a:ln>
        </p:spPr>
        <p:txBody>
          <a:bodyPr lIns="45718" tIns="45718" rIns="45718" bIns="45718" anchor="ctr"/>
          <a:lstStyle/>
          <a:p>
            <a:pPr algn="ctr">
              <a:defRPr>
                <a:solidFill>
                  <a:srgbClr val="FFFFFF"/>
                </a:solidFill>
              </a:defRPr>
            </a:pPr>
            <a:endParaRPr/>
          </a:p>
        </p:txBody>
      </p:sp>
      <p:sp>
        <p:nvSpPr>
          <p:cNvPr id="453" name="Titolo 1"/>
          <p:cNvSpPr txBox="1">
            <a:spLocks noGrp="1"/>
          </p:cNvSpPr>
          <p:nvPr>
            <p:ph type="title"/>
          </p:nvPr>
        </p:nvSpPr>
        <p:spPr>
          <a:xfrm>
            <a:off x="759221" y="280458"/>
            <a:ext cx="10673558" cy="744109"/>
          </a:xfrm>
          <a:prstGeom prst="rect">
            <a:avLst/>
          </a:prstGeom>
        </p:spPr>
        <p:txBody>
          <a:bodyPr anchor="t"/>
          <a:lstStyle>
            <a:lvl1pPr algn="ctr">
              <a:defRPr sz="4000" b="1">
                <a:solidFill>
                  <a:srgbClr val="F9C623"/>
                </a:solidFill>
                <a:latin typeface="+mj-lt"/>
                <a:ea typeface="+mj-ea"/>
                <a:cs typeface="+mj-cs"/>
                <a:sym typeface="Helvetica"/>
              </a:defRPr>
            </a:lvl1pPr>
          </a:lstStyle>
          <a:p>
            <a:r>
              <a:t>I numeri della campagna video </a:t>
            </a:r>
          </a:p>
        </p:txBody>
      </p:sp>
      <p:sp>
        <p:nvSpPr>
          <p:cNvPr id="454" name="Segnaposto contenuto 2"/>
          <p:cNvSpPr txBox="1">
            <a:spLocks noGrp="1"/>
          </p:cNvSpPr>
          <p:nvPr>
            <p:ph type="body" idx="1"/>
          </p:nvPr>
        </p:nvSpPr>
        <p:spPr>
          <a:xfrm>
            <a:off x="759221" y="2504686"/>
            <a:ext cx="10673558" cy="3158447"/>
          </a:xfrm>
          <a:prstGeom prst="rect">
            <a:avLst/>
          </a:prstGeom>
        </p:spPr>
        <p:txBody>
          <a:bodyPr>
            <a:noAutofit/>
          </a:bodyPr>
          <a:lstStyle/>
          <a:p>
            <a:pPr marL="0" indent="0" defTabSz="457200">
              <a:lnSpc>
                <a:spcPct val="150000"/>
              </a:lnSpc>
              <a:spcBef>
                <a:spcPts val="0"/>
              </a:spcBef>
              <a:buSzTx/>
              <a:buNone/>
              <a:defRPr sz="3733" b="1">
                <a:latin typeface="+mj-lt"/>
                <a:ea typeface="+mj-ea"/>
                <a:cs typeface="+mj-cs"/>
                <a:sym typeface="Helvetica"/>
              </a:defRPr>
            </a:pPr>
            <a:r>
              <a:rPr sz="2700" dirty="0"/>
              <a:t>EUROBRICO</a:t>
            </a:r>
            <a:endParaRPr sz="2700" b="0" dirty="0"/>
          </a:p>
          <a:p>
            <a:pPr marL="0" indent="0" defTabSz="457200">
              <a:lnSpc>
                <a:spcPct val="150000"/>
              </a:lnSpc>
              <a:spcBef>
                <a:spcPts val="0"/>
              </a:spcBef>
              <a:buSzTx/>
              <a:buNone/>
              <a:defRPr sz="3733">
                <a:latin typeface="+mj-lt"/>
                <a:ea typeface="+mj-ea"/>
                <a:cs typeface="+mj-cs"/>
                <a:sym typeface="Helvetica"/>
              </a:defRPr>
            </a:pPr>
            <a:r>
              <a:rPr sz="2700" dirty="0"/>
              <a:t>• 20.610  </a:t>
            </a:r>
            <a:r>
              <a:rPr sz="2700" dirty="0" err="1"/>
              <a:t>visualizzazioni</a:t>
            </a:r>
            <a:r>
              <a:rPr sz="2700" dirty="0"/>
              <a:t> </a:t>
            </a:r>
            <a:r>
              <a:rPr sz="2700" dirty="0" err="1"/>
              <a:t>su</a:t>
            </a:r>
            <a:r>
              <a:rPr sz="2700" dirty="0"/>
              <a:t> Facebook </a:t>
            </a:r>
            <a:endParaRPr lang="it-IT" sz="2700" dirty="0"/>
          </a:p>
          <a:p>
            <a:pPr marL="0" indent="0" defTabSz="457200">
              <a:lnSpc>
                <a:spcPct val="150000"/>
              </a:lnSpc>
              <a:spcBef>
                <a:spcPts val="0"/>
              </a:spcBef>
              <a:buSzTx/>
              <a:buNone/>
              <a:defRPr sz="1200">
                <a:latin typeface="+mj-lt"/>
                <a:ea typeface="+mj-ea"/>
                <a:cs typeface="+mj-cs"/>
                <a:sym typeface="Helvetica"/>
              </a:defRPr>
            </a:pPr>
            <a:endParaRPr sz="2700" dirty="0"/>
          </a:p>
          <a:p>
            <a:pPr marL="0" indent="0" defTabSz="457200">
              <a:lnSpc>
                <a:spcPct val="150000"/>
              </a:lnSpc>
              <a:spcBef>
                <a:spcPts val="0"/>
              </a:spcBef>
              <a:buSzTx/>
              <a:buNone/>
              <a:defRPr sz="3733" b="1">
                <a:latin typeface="+mj-lt"/>
                <a:ea typeface="+mj-ea"/>
                <a:cs typeface="+mj-cs"/>
                <a:sym typeface="Helvetica"/>
              </a:defRPr>
            </a:pPr>
            <a:r>
              <a:rPr sz="2700" dirty="0"/>
              <a:t>CASA TUA</a:t>
            </a:r>
            <a:endParaRPr sz="2700" b="0" dirty="0"/>
          </a:p>
          <a:p>
            <a:pPr marL="0" indent="0" defTabSz="457200">
              <a:lnSpc>
                <a:spcPct val="150000"/>
              </a:lnSpc>
              <a:spcBef>
                <a:spcPts val="0"/>
              </a:spcBef>
              <a:buSzTx/>
              <a:buNone/>
              <a:defRPr sz="3733">
                <a:latin typeface="+mj-lt"/>
                <a:ea typeface="+mj-ea"/>
                <a:cs typeface="+mj-cs"/>
                <a:sym typeface="Helvetica"/>
              </a:defRPr>
            </a:pPr>
            <a:r>
              <a:rPr sz="2700" dirty="0"/>
              <a:t>• 4.485 </a:t>
            </a:r>
            <a:r>
              <a:rPr sz="2700" dirty="0" err="1"/>
              <a:t>visualizzazioni</a:t>
            </a:r>
            <a:r>
              <a:rPr sz="2700" dirty="0"/>
              <a:t> </a:t>
            </a:r>
            <a:r>
              <a:rPr sz="2700" dirty="0" err="1"/>
              <a:t>su</a:t>
            </a:r>
            <a:r>
              <a:rPr sz="2700" dirty="0"/>
              <a:t> Facebook </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 name="Immagine 5" descr="Immagine 5"/>
          <p:cNvPicPr>
            <a:picLocks noChangeAspect="1"/>
          </p:cNvPicPr>
          <p:nvPr/>
        </p:nvPicPr>
        <p:blipFill>
          <a:blip r:embed="rId2">
            <a:extLst/>
          </a:blip>
          <a:stretch>
            <a:fillRect/>
          </a:stretch>
        </p:blipFill>
        <p:spPr>
          <a:xfrm>
            <a:off x="4561163" y="4696"/>
            <a:ext cx="9161865" cy="6848496"/>
          </a:xfrm>
          <a:prstGeom prst="rect">
            <a:avLst/>
          </a:prstGeom>
          <a:ln w="12700">
            <a:miter lim="400000"/>
          </a:ln>
        </p:spPr>
      </p:pic>
      <p:sp>
        <p:nvSpPr>
          <p:cNvPr id="457" name="Rectangle 12"/>
          <p:cNvSpPr/>
          <p:nvPr/>
        </p:nvSpPr>
        <p:spPr>
          <a:xfrm>
            <a:off x="-51480" y="-86522"/>
            <a:ext cx="4680698"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458" name="Titolo 1"/>
          <p:cNvSpPr txBox="1">
            <a:spLocks noGrp="1"/>
          </p:cNvSpPr>
          <p:nvPr>
            <p:ph type="title"/>
          </p:nvPr>
        </p:nvSpPr>
        <p:spPr>
          <a:xfrm>
            <a:off x="580198" y="370837"/>
            <a:ext cx="3727580" cy="1181338"/>
          </a:xfrm>
          <a:prstGeom prst="rect">
            <a:avLst/>
          </a:prstGeom>
        </p:spPr>
        <p:txBody>
          <a:bodyPr>
            <a:normAutofit fontScale="90000"/>
          </a:bodyPr>
          <a:lstStyle/>
          <a:p>
            <a:pPr algn="ctr">
              <a:lnSpc>
                <a:spcPct val="100000"/>
              </a:lnSpc>
              <a:defRPr sz="1800">
                <a:solidFill>
                  <a:srgbClr val="FFFFFF"/>
                </a:solidFill>
                <a:latin typeface="+mj-lt"/>
                <a:ea typeface="+mj-ea"/>
                <a:cs typeface="+mj-cs"/>
                <a:sym typeface="Helvetica"/>
              </a:defRPr>
            </a:pPr>
            <a:r>
              <a:rPr dirty="0" err="1"/>
              <a:t>Obiettivo</a:t>
            </a:r>
            <a:r>
              <a:rPr dirty="0"/>
              <a:t> </a:t>
            </a:r>
          </a:p>
          <a:p>
            <a:pPr algn="ctr">
              <a:lnSpc>
                <a:spcPct val="100000"/>
              </a:lnSpc>
              <a:defRPr sz="2700" b="1">
                <a:solidFill>
                  <a:srgbClr val="F9C623"/>
                </a:solidFill>
                <a:latin typeface="+mj-lt"/>
                <a:ea typeface="+mj-ea"/>
                <a:cs typeface="+mj-cs"/>
                <a:sym typeface="Helvetica"/>
              </a:defRPr>
            </a:pPr>
            <a:r>
              <a:rPr cap="all" dirty="0" err="1"/>
              <a:t>Recapito</a:t>
            </a:r>
            <a:r>
              <a:rPr cap="all" dirty="0"/>
              <a:t> </a:t>
            </a:r>
            <a:r>
              <a:rPr cap="all" dirty="0" err="1"/>
              <a:t>Certo</a:t>
            </a:r>
            <a:r>
              <a:rPr dirty="0"/>
              <a:t> 3.0</a:t>
            </a:r>
          </a:p>
        </p:txBody>
      </p:sp>
      <p:sp>
        <p:nvSpPr>
          <p:cNvPr id="459" name="Segnaposto contenuto 2"/>
          <p:cNvSpPr txBox="1">
            <a:spLocks noGrp="1"/>
          </p:cNvSpPr>
          <p:nvPr>
            <p:ph type="body" sz="quarter" idx="1"/>
          </p:nvPr>
        </p:nvSpPr>
        <p:spPr>
          <a:xfrm>
            <a:off x="606881" y="1552175"/>
            <a:ext cx="3674214" cy="4706047"/>
          </a:xfrm>
          <a:prstGeom prst="rect">
            <a:avLst/>
          </a:prstGeom>
        </p:spPr>
        <p:txBody>
          <a:bodyPr>
            <a:normAutofit fontScale="92500" lnSpcReduction="10000"/>
          </a:bodyPr>
          <a:lstStyle/>
          <a:p>
            <a:pPr defTabSz="365760">
              <a:lnSpc>
                <a:spcPct val="120000"/>
              </a:lnSpc>
              <a:spcBef>
                <a:spcPts val="0"/>
              </a:spcBef>
              <a:buSzTx/>
              <a:defRPr sz="2133">
                <a:solidFill>
                  <a:srgbClr val="FFFFFF"/>
                </a:solidFill>
                <a:latin typeface="+mj-lt"/>
                <a:ea typeface="+mj-ea"/>
                <a:cs typeface="+mj-cs"/>
                <a:sym typeface="Helvetica"/>
              </a:defRPr>
            </a:pPr>
            <a:r>
              <a:rPr dirty="0" err="1"/>
              <a:t>Volantino</a:t>
            </a:r>
            <a:r>
              <a:rPr dirty="0"/>
              <a:t> </a:t>
            </a:r>
            <a:r>
              <a:rPr dirty="0" err="1"/>
              <a:t>intelligente</a:t>
            </a:r>
            <a:r>
              <a:rPr dirty="0"/>
              <a:t>, in </a:t>
            </a:r>
            <a:r>
              <a:rPr dirty="0" err="1"/>
              <a:t>grado</a:t>
            </a:r>
            <a:r>
              <a:rPr dirty="0"/>
              <a:t> di </a:t>
            </a:r>
            <a:r>
              <a:rPr dirty="0" err="1"/>
              <a:t>collegare</a:t>
            </a:r>
            <a:r>
              <a:rPr dirty="0"/>
              <a:t> la carta e </a:t>
            </a:r>
            <a:r>
              <a:rPr dirty="0" err="1"/>
              <a:t>il</a:t>
            </a:r>
            <a:r>
              <a:rPr dirty="0"/>
              <a:t> web </a:t>
            </a:r>
            <a:r>
              <a:rPr dirty="0" err="1"/>
              <a:t>attraverso</a:t>
            </a:r>
            <a:r>
              <a:rPr dirty="0"/>
              <a:t> </a:t>
            </a:r>
            <a:r>
              <a:rPr dirty="0" err="1"/>
              <a:t>dei</a:t>
            </a:r>
            <a:r>
              <a:rPr dirty="0"/>
              <a:t> </a:t>
            </a:r>
            <a:r>
              <a:rPr dirty="0" err="1"/>
              <a:t>contenuti</a:t>
            </a:r>
            <a:r>
              <a:rPr dirty="0"/>
              <a:t> </a:t>
            </a:r>
            <a:r>
              <a:rPr dirty="0" err="1"/>
              <a:t>informali</a:t>
            </a:r>
            <a:r>
              <a:rPr dirty="0"/>
              <a:t> e </a:t>
            </a:r>
            <a:r>
              <a:rPr dirty="0" err="1"/>
              <a:t>divertenti</a:t>
            </a:r>
            <a:r>
              <a:rPr dirty="0"/>
              <a:t> </a:t>
            </a:r>
            <a:r>
              <a:rPr lang="it-IT" dirty="0"/>
              <a:t>  </a:t>
            </a:r>
          </a:p>
          <a:p>
            <a:pPr marL="0" indent="0" defTabSz="365760">
              <a:lnSpc>
                <a:spcPct val="120000"/>
              </a:lnSpc>
              <a:spcBef>
                <a:spcPts val="0"/>
              </a:spcBef>
              <a:buSzTx/>
              <a:buNone/>
              <a:defRPr sz="2133">
                <a:solidFill>
                  <a:srgbClr val="FFFFFF"/>
                </a:solidFill>
                <a:latin typeface="+mj-lt"/>
                <a:ea typeface="+mj-ea"/>
                <a:cs typeface="+mj-cs"/>
                <a:sym typeface="Helvetica"/>
              </a:defRPr>
            </a:pPr>
            <a:endParaRPr sz="960" dirty="0"/>
          </a:p>
          <a:p>
            <a:pPr defTabSz="365760">
              <a:lnSpc>
                <a:spcPct val="120000"/>
              </a:lnSpc>
              <a:spcBef>
                <a:spcPts val="0"/>
              </a:spcBef>
              <a:buSzTx/>
              <a:defRPr sz="2133">
                <a:solidFill>
                  <a:srgbClr val="FFFFFF"/>
                </a:solidFill>
                <a:latin typeface="+mj-lt"/>
                <a:ea typeface="+mj-ea"/>
                <a:cs typeface="+mj-cs"/>
                <a:sym typeface="Helvetica"/>
              </a:defRPr>
            </a:pPr>
            <a:r>
              <a:rPr dirty="0" err="1"/>
              <a:t>Interazione</a:t>
            </a:r>
            <a:r>
              <a:rPr dirty="0"/>
              <a:t> </a:t>
            </a:r>
            <a:r>
              <a:rPr dirty="0" err="1"/>
              <a:t>banche</a:t>
            </a:r>
            <a:r>
              <a:rPr dirty="0"/>
              <a:t> </a:t>
            </a:r>
            <a:r>
              <a:rPr dirty="0" err="1"/>
              <a:t>dati</a:t>
            </a:r>
            <a:r>
              <a:rPr dirty="0"/>
              <a:t> </a:t>
            </a:r>
            <a:r>
              <a:rPr dirty="0" err="1"/>
              <a:t>clienti</a:t>
            </a:r>
            <a:r>
              <a:rPr dirty="0"/>
              <a:t> </a:t>
            </a:r>
            <a:r>
              <a:rPr dirty="0" err="1"/>
              <a:t>geolocalizzati</a:t>
            </a:r>
            <a:r>
              <a:rPr dirty="0"/>
              <a:t> e </a:t>
            </a:r>
            <a:r>
              <a:rPr dirty="0" err="1"/>
              <a:t>consegna</a:t>
            </a:r>
            <a:r>
              <a:rPr dirty="0"/>
              <a:t> </a:t>
            </a:r>
            <a:r>
              <a:rPr dirty="0" err="1"/>
              <a:t>fisica</a:t>
            </a:r>
            <a:r>
              <a:rPr dirty="0"/>
              <a:t> </a:t>
            </a:r>
            <a:endParaRPr lang="it-IT" dirty="0"/>
          </a:p>
          <a:p>
            <a:pPr marL="0" indent="0" defTabSz="365760">
              <a:lnSpc>
                <a:spcPct val="120000"/>
              </a:lnSpc>
              <a:spcBef>
                <a:spcPts val="0"/>
              </a:spcBef>
              <a:buSzTx/>
              <a:buNone/>
              <a:defRPr sz="2133">
                <a:solidFill>
                  <a:srgbClr val="FFFFFF"/>
                </a:solidFill>
                <a:latin typeface="+mj-lt"/>
                <a:ea typeface="+mj-ea"/>
                <a:cs typeface="+mj-cs"/>
                <a:sym typeface="Helvetica"/>
              </a:defRPr>
            </a:pPr>
            <a:r>
              <a:rPr dirty="0"/>
              <a:t> </a:t>
            </a:r>
            <a:endParaRPr sz="960" dirty="0"/>
          </a:p>
          <a:p>
            <a:pPr defTabSz="365760">
              <a:lnSpc>
                <a:spcPct val="120000"/>
              </a:lnSpc>
              <a:spcBef>
                <a:spcPts val="0"/>
              </a:spcBef>
              <a:buSzTx/>
              <a:defRPr sz="2133">
                <a:solidFill>
                  <a:srgbClr val="FFFFFF"/>
                </a:solidFill>
                <a:latin typeface="+mj-lt"/>
                <a:ea typeface="+mj-ea"/>
                <a:cs typeface="+mj-cs"/>
                <a:sym typeface="Helvetica"/>
              </a:defRPr>
            </a:pPr>
            <a:r>
              <a:rPr dirty="0" err="1"/>
              <a:t>Spiegazioni</a:t>
            </a:r>
            <a:r>
              <a:rPr dirty="0"/>
              <a:t> di </a:t>
            </a:r>
            <a:r>
              <a:rPr dirty="0" err="1"/>
              <a:t>prodotti</a:t>
            </a:r>
            <a:r>
              <a:rPr dirty="0"/>
              <a:t> </a:t>
            </a:r>
            <a:endParaRPr lang="it-IT" dirty="0"/>
          </a:p>
          <a:p>
            <a:pPr marL="0" indent="0" defTabSz="365760">
              <a:lnSpc>
                <a:spcPct val="120000"/>
              </a:lnSpc>
              <a:spcBef>
                <a:spcPts val="0"/>
              </a:spcBef>
              <a:buSzTx/>
              <a:buNone/>
              <a:defRPr sz="2133">
                <a:solidFill>
                  <a:srgbClr val="FFFFFF"/>
                </a:solidFill>
                <a:latin typeface="+mj-lt"/>
                <a:ea typeface="+mj-ea"/>
                <a:cs typeface="+mj-cs"/>
                <a:sym typeface="Helvetica"/>
              </a:defRPr>
            </a:pPr>
            <a:endParaRPr sz="960" dirty="0"/>
          </a:p>
          <a:p>
            <a:pPr defTabSz="365760">
              <a:lnSpc>
                <a:spcPct val="120000"/>
              </a:lnSpc>
              <a:spcBef>
                <a:spcPts val="0"/>
              </a:spcBef>
              <a:buSzTx/>
              <a:defRPr sz="2133">
                <a:solidFill>
                  <a:srgbClr val="FFFFFF"/>
                </a:solidFill>
                <a:latin typeface="+mj-lt"/>
                <a:ea typeface="+mj-ea"/>
                <a:cs typeface="+mj-cs"/>
                <a:sym typeface="Helvetica"/>
              </a:defRPr>
            </a:pPr>
            <a:r>
              <a:rPr dirty="0" err="1"/>
              <a:t>Realtà</a:t>
            </a:r>
            <a:r>
              <a:rPr dirty="0"/>
              <a:t> </a:t>
            </a:r>
            <a:r>
              <a:rPr dirty="0" err="1"/>
              <a:t>aumentata</a:t>
            </a:r>
            <a:endParaRPr lang="it-IT" dirty="0"/>
          </a:p>
          <a:p>
            <a:pPr marL="0" indent="0" defTabSz="365760">
              <a:lnSpc>
                <a:spcPct val="120000"/>
              </a:lnSpc>
              <a:spcBef>
                <a:spcPts val="0"/>
              </a:spcBef>
              <a:buSzTx/>
              <a:buNone/>
              <a:defRPr sz="2133">
                <a:solidFill>
                  <a:srgbClr val="FFFFFF"/>
                </a:solidFill>
                <a:latin typeface="+mj-lt"/>
                <a:ea typeface="+mj-ea"/>
                <a:cs typeface="+mj-cs"/>
                <a:sym typeface="Helvetica"/>
              </a:defRPr>
            </a:pPr>
            <a:endParaRPr sz="960" dirty="0"/>
          </a:p>
          <a:p>
            <a:pPr defTabSz="365760">
              <a:lnSpc>
                <a:spcPct val="120000"/>
              </a:lnSpc>
              <a:spcBef>
                <a:spcPts val="0"/>
              </a:spcBef>
              <a:buSzTx/>
              <a:defRPr sz="2133">
                <a:solidFill>
                  <a:srgbClr val="FFFFFF"/>
                </a:solidFill>
                <a:latin typeface="+mj-lt"/>
                <a:ea typeface="+mj-ea"/>
                <a:cs typeface="+mj-cs"/>
                <a:sym typeface="Helvetica"/>
              </a:defRPr>
            </a:pPr>
            <a:r>
              <a:rPr dirty="0"/>
              <a:t>Co-marketing </a:t>
            </a:r>
            <a:r>
              <a:rPr dirty="0" err="1"/>
              <a:t>nelle</a:t>
            </a:r>
            <a:r>
              <a:rPr dirty="0"/>
              <a:t> </a:t>
            </a:r>
            <a:r>
              <a:rPr dirty="0" err="1"/>
              <a:t>funzioni</a:t>
            </a:r>
            <a:r>
              <a:rPr dirty="0"/>
              <a:t> </a:t>
            </a:r>
            <a:r>
              <a:rPr dirty="0" err="1"/>
              <a:t>dei</a:t>
            </a:r>
            <a:r>
              <a:rPr dirty="0"/>
              <a:t> </a:t>
            </a:r>
            <a:r>
              <a:rPr dirty="0" err="1"/>
              <a:t>prodotti</a:t>
            </a:r>
            <a:endParaRPr dirty="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 name="Immagine 5" descr="Immagine 5"/>
          <p:cNvPicPr>
            <a:picLocks noChangeAspect="1"/>
          </p:cNvPicPr>
          <p:nvPr/>
        </p:nvPicPr>
        <p:blipFill>
          <a:blip r:embed="rId2">
            <a:extLst/>
          </a:blip>
          <a:srcRect b="12164"/>
          <a:stretch>
            <a:fillRect/>
          </a:stretch>
        </p:blipFill>
        <p:spPr>
          <a:xfrm>
            <a:off x="-459853" y="-43232"/>
            <a:ext cx="11933921" cy="6944624"/>
          </a:xfrm>
          <a:prstGeom prst="rect">
            <a:avLst/>
          </a:prstGeom>
          <a:ln w="12700">
            <a:miter lim="400000"/>
          </a:ln>
        </p:spPr>
      </p:pic>
      <p:sp>
        <p:nvSpPr>
          <p:cNvPr id="462" name="Rectangle 12"/>
          <p:cNvSpPr/>
          <p:nvPr/>
        </p:nvSpPr>
        <p:spPr>
          <a:xfrm>
            <a:off x="7629871" y="-86522"/>
            <a:ext cx="4681095"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463" name="Titolo 1"/>
          <p:cNvSpPr txBox="1">
            <a:spLocks noGrp="1"/>
          </p:cNvSpPr>
          <p:nvPr>
            <p:ph type="title"/>
          </p:nvPr>
        </p:nvSpPr>
        <p:spPr>
          <a:xfrm>
            <a:off x="8033913" y="296671"/>
            <a:ext cx="3873011" cy="2270960"/>
          </a:xfrm>
          <a:prstGeom prst="rect">
            <a:avLst/>
          </a:prstGeom>
        </p:spPr>
        <p:txBody>
          <a:bodyPr anchor="t"/>
          <a:lstStyle/>
          <a:p>
            <a:pPr>
              <a:defRPr sz="3000" b="1">
                <a:solidFill>
                  <a:srgbClr val="F9C623"/>
                </a:solidFill>
                <a:latin typeface="+mj-lt"/>
                <a:ea typeface="+mj-ea"/>
                <a:cs typeface="+mj-cs"/>
                <a:sym typeface="Helvetica"/>
              </a:defRPr>
            </a:pPr>
            <a:r>
              <a:rPr dirty="0"/>
              <a:t>E per chi </a:t>
            </a:r>
            <a:r>
              <a:rPr dirty="0" err="1"/>
              <a:t>è</a:t>
            </a:r>
            <a:r>
              <a:rPr dirty="0"/>
              <a:t> </a:t>
            </a:r>
            <a:r>
              <a:rPr dirty="0" err="1"/>
              <a:t>più</a:t>
            </a:r>
            <a:r>
              <a:rPr dirty="0"/>
              <a:t> </a:t>
            </a:r>
            <a:r>
              <a:rPr dirty="0" err="1"/>
              <a:t>evoluto</a:t>
            </a:r>
            <a:r>
              <a:rPr dirty="0"/>
              <a:t>…</a:t>
            </a:r>
          </a:p>
          <a:p>
            <a:pPr>
              <a:defRPr sz="3000" b="1">
                <a:solidFill>
                  <a:srgbClr val="F9C623"/>
                </a:solidFill>
                <a:latin typeface="+mj-lt"/>
                <a:ea typeface="+mj-ea"/>
                <a:cs typeface="+mj-cs"/>
                <a:sym typeface="Helvetica"/>
              </a:defRPr>
            </a:pPr>
            <a:endParaRPr dirty="0"/>
          </a:p>
          <a:p>
            <a:pPr>
              <a:defRPr sz="3000" b="1">
                <a:solidFill>
                  <a:srgbClr val="F9C623"/>
                </a:solidFill>
                <a:latin typeface="+mj-lt"/>
                <a:ea typeface="+mj-ea"/>
                <a:cs typeface="+mj-cs"/>
                <a:sym typeface="Helvetica"/>
              </a:defRPr>
            </a:pPr>
            <a:r>
              <a:rPr cap="all" dirty="0" err="1"/>
              <a:t>recapito</a:t>
            </a:r>
            <a:r>
              <a:rPr cap="all" dirty="0"/>
              <a:t> </a:t>
            </a:r>
            <a:r>
              <a:rPr cap="all" dirty="0" err="1"/>
              <a:t>certo</a:t>
            </a:r>
            <a:r>
              <a:rPr dirty="0"/>
              <a:t> </a:t>
            </a:r>
          </a:p>
          <a:p>
            <a:pPr>
              <a:defRPr sz="3000" b="1">
                <a:solidFill>
                  <a:srgbClr val="F9C623"/>
                </a:solidFill>
                <a:latin typeface="+mj-lt"/>
                <a:ea typeface="+mj-ea"/>
                <a:cs typeface="+mj-cs"/>
                <a:sym typeface="Helvetica"/>
              </a:defRPr>
            </a:pPr>
            <a:r>
              <a:rPr dirty="0" err="1"/>
              <a:t>sostiene</a:t>
            </a:r>
            <a:r>
              <a:rPr dirty="0"/>
              <a:t>  </a:t>
            </a:r>
            <a:r>
              <a:rPr dirty="0" err="1"/>
              <a:t>Coflyer</a:t>
            </a:r>
            <a:r>
              <a:rPr dirty="0"/>
              <a:t> </a:t>
            </a:r>
          </a:p>
        </p:txBody>
      </p:sp>
      <p:sp>
        <p:nvSpPr>
          <p:cNvPr id="464" name="Segnaposto contenuto 2"/>
          <p:cNvSpPr txBox="1">
            <a:spLocks noGrp="1"/>
          </p:cNvSpPr>
          <p:nvPr>
            <p:ph type="body" sz="quarter" idx="1"/>
          </p:nvPr>
        </p:nvSpPr>
        <p:spPr>
          <a:xfrm>
            <a:off x="8033913" y="2738058"/>
            <a:ext cx="3873011" cy="3781760"/>
          </a:xfrm>
          <a:prstGeom prst="rect">
            <a:avLst/>
          </a:prstGeom>
        </p:spPr>
        <p:txBody>
          <a:bodyPr anchor="ctr"/>
          <a:lstStyle/>
          <a:p>
            <a:pPr marL="212735" indent="-212735" defTabSz="850940">
              <a:spcBef>
                <a:spcPts val="800"/>
              </a:spcBef>
              <a:defRPr sz="2574">
                <a:solidFill>
                  <a:srgbClr val="FFFFFF"/>
                </a:solidFill>
              </a:defRPr>
            </a:pPr>
            <a:r>
              <a:t>La condivisione della consegna nell’ultimo miglio </a:t>
            </a:r>
          </a:p>
          <a:p>
            <a:pPr marL="212735" indent="-212735" defTabSz="850940">
              <a:spcBef>
                <a:spcPts val="800"/>
              </a:spcBef>
              <a:defRPr sz="2574">
                <a:solidFill>
                  <a:srgbClr val="FFFFFF"/>
                </a:solidFill>
              </a:defRPr>
            </a:pPr>
            <a:r>
              <a:t>Ottimizzando e dividendosi i costi tra i partecipanti </a:t>
            </a:r>
          </a:p>
          <a:p>
            <a:pPr marL="212735" indent="-212735" defTabSz="850940">
              <a:spcBef>
                <a:spcPts val="800"/>
              </a:spcBef>
              <a:defRPr sz="2574">
                <a:solidFill>
                  <a:srgbClr val="FFFFFF"/>
                </a:solidFill>
              </a:defRPr>
            </a:pPr>
            <a:r>
              <a:t>Un sistema intelligente per insegne agenzie e cliente </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3" name="Rettangolo smussato 15"/>
          <p:cNvGrpSpPr/>
          <p:nvPr/>
        </p:nvGrpSpPr>
        <p:grpSpPr>
          <a:xfrm>
            <a:off x="1173734" y="3862229"/>
            <a:ext cx="1764961" cy="1334926"/>
            <a:chOff x="-1" y="-1"/>
            <a:chExt cx="1764959" cy="1334925"/>
          </a:xfrm>
        </p:grpSpPr>
        <p:sp>
          <p:nvSpPr>
            <p:cNvPr id="466" name="Rettangolo"/>
            <p:cNvSpPr/>
            <p:nvPr/>
          </p:nvSpPr>
          <p:spPr>
            <a:xfrm>
              <a:off x="-1" y="-2"/>
              <a:ext cx="1764959" cy="1334926"/>
            </a:xfrm>
            <a:prstGeom prst="rect">
              <a:avLst/>
            </a:prstGeom>
            <a:solidFill>
              <a:srgbClr val="DAE3F3"/>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467" name="Forma"/>
            <p:cNvSpPr/>
            <p:nvPr/>
          </p:nvSpPr>
          <p:spPr>
            <a:xfrm>
              <a:off x="-2" y="-2"/>
              <a:ext cx="1764959" cy="1668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558" y="21600"/>
                  </a:lnTo>
                  <a:lnTo>
                    <a:pt x="2042" y="21600"/>
                  </a:lnTo>
                  <a:close/>
                </a:path>
              </a:pathLst>
            </a:custGeom>
            <a:solidFill>
              <a:srgbClr val="FFFFFF">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468" name="Forma"/>
            <p:cNvSpPr/>
            <p:nvPr/>
          </p:nvSpPr>
          <p:spPr>
            <a:xfrm>
              <a:off x="-2" y="1168057"/>
              <a:ext cx="1764959" cy="1668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42" y="0"/>
                  </a:lnTo>
                  <a:lnTo>
                    <a:pt x="19558" y="0"/>
                  </a:lnTo>
                  <a:lnTo>
                    <a:pt x="21600" y="2160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469" name="Forma"/>
            <p:cNvSpPr/>
            <p:nvPr/>
          </p:nvSpPr>
          <p:spPr>
            <a:xfrm>
              <a:off x="-1" y="-2"/>
              <a:ext cx="166867" cy="1334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700"/>
                  </a:lnTo>
                  <a:lnTo>
                    <a:pt x="21600" y="18900"/>
                  </a:lnTo>
                  <a:lnTo>
                    <a:pt x="0" y="21600"/>
                  </a:lnTo>
                  <a:close/>
                </a:path>
              </a:pathLst>
            </a:custGeom>
            <a:solidFill>
              <a:srgbClr val="FFFFFF">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470" name="Forma"/>
            <p:cNvSpPr/>
            <p:nvPr/>
          </p:nvSpPr>
          <p:spPr>
            <a:xfrm>
              <a:off x="1598091" y="-2"/>
              <a:ext cx="166867" cy="13349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8900"/>
                  </a:lnTo>
                  <a:lnTo>
                    <a:pt x="0" y="27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471" name="Forma"/>
            <p:cNvSpPr/>
            <p:nvPr/>
          </p:nvSpPr>
          <p:spPr>
            <a:xfrm>
              <a:off x="-2" y="-2"/>
              <a:ext cx="1764959" cy="1334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moveTo>
                    <a:pt x="2042" y="2700"/>
                  </a:moveTo>
                  <a:lnTo>
                    <a:pt x="19558" y="2700"/>
                  </a:lnTo>
                  <a:lnTo>
                    <a:pt x="19558" y="18900"/>
                  </a:lnTo>
                  <a:lnTo>
                    <a:pt x="2042" y="18900"/>
                  </a:lnTo>
                  <a:close/>
                  <a:moveTo>
                    <a:pt x="0" y="0"/>
                  </a:moveTo>
                  <a:lnTo>
                    <a:pt x="2042" y="2700"/>
                  </a:lnTo>
                  <a:moveTo>
                    <a:pt x="0" y="21600"/>
                  </a:moveTo>
                  <a:lnTo>
                    <a:pt x="2042" y="18900"/>
                  </a:lnTo>
                  <a:moveTo>
                    <a:pt x="21600" y="0"/>
                  </a:moveTo>
                  <a:lnTo>
                    <a:pt x="19558" y="2700"/>
                  </a:lnTo>
                  <a:moveTo>
                    <a:pt x="21600" y="21600"/>
                  </a:moveTo>
                  <a:lnTo>
                    <a:pt x="19558" y="18900"/>
                  </a:lnTo>
                </a:path>
              </a:pathLst>
            </a:custGeom>
            <a:noFill/>
            <a:ln w="12700" cap="flat">
              <a:solidFill>
                <a:srgbClr val="42719B"/>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472" name="Azienda di Service  cellofanatura, riceve volantini dalle varie insegne  info lavorazioni"/>
            <p:cNvSpPr txBox="1"/>
            <p:nvPr/>
          </p:nvSpPr>
          <p:spPr>
            <a:xfrm>
              <a:off x="166864" y="240742"/>
              <a:ext cx="1431229" cy="8534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1000">
                  <a:latin typeface="+mj-lt"/>
                  <a:ea typeface="+mj-ea"/>
                  <a:cs typeface="+mj-cs"/>
                  <a:sym typeface="Helvetica"/>
                </a:defRPr>
              </a:lvl1pPr>
            </a:lstStyle>
            <a:p>
              <a:r>
                <a:t>Azienda di Service  cellofanatura, riceve volantini dalle varie insegne  info lavorazioni </a:t>
              </a:r>
            </a:p>
          </p:txBody>
        </p:sp>
      </p:grpSp>
      <p:grpSp>
        <p:nvGrpSpPr>
          <p:cNvPr id="481" name="Rettangolo smussato 16"/>
          <p:cNvGrpSpPr/>
          <p:nvPr/>
        </p:nvGrpSpPr>
        <p:grpSpPr>
          <a:xfrm>
            <a:off x="8494260" y="3908801"/>
            <a:ext cx="1744299" cy="1232839"/>
            <a:chOff x="-1" y="-1"/>
            <a:chExt cx="1744298" cy="1232838"/>
          </a:xfrm>
        </p:grpSpPr>
        <p:sp>
          <p:nvSpPr>
            <p:cNvPr id="474" name="Rettangolo"/>
            <p:cNvSpPr/>
            <p:nvPr/>
          </p:nvSpPr>
          <p:spPr>
            <a:xfrm>
              <a:off x="-1" y="-2"/>
              <a:ext cx="1744299" cy="1232839"/>
            </a:xfrm>
            <a:prstGeom prst="rect">
              <a:avLst/>
            </a:prstGeom>
            <a:solidFill>
              <a:schemeClr val="accent4"/>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475" name="Forma"/>
            <p:cNvSpPr/>
            <p:nvPr/>
          </p:nvSpPr>
          <p:spPr>
            <a:xfrm>
              <a:off x="-2" y="-2"/>
              <a:ext cx="1744298" cy="1541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692" y="21600"/>
                  </a:lnTo>
                  <a:lnTo>
                    <a:pt x="1908" y="21600"/>
                  </a:lnTo>
                  <a:close/>
                </a:path>
              </a:pathLst>
            </a:custGeom>
            <a:solidFill>
              <a:srgbClr val="FFFFFF">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476" name="Forma"/>
            <p:cNvSpPr/>
            <p:nvPr/>
          </p:nvSpPr>
          <p:spPr>
            <a:xfrm>
              <a:off x="-2" y="1078731"/>
              <a:ext cx="1744298" cy="1541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908" y="0"/>
                  </a:lnTo>
                  <a:lnTo>
                    <a:pt x="19692" y="0"/>
                  </a:lnTo>
                  <a:lnTo>
                    <a:pt x="21600" y="2160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477" name="Forma"/>
            <p:cNvSpPr/>
            <p:nvPr/>
          </p:nvSpPr>
          <p:spPr>
            <a:xfrm>
              <a:off x="-1" y="-1"/>
              <a:ext cx="154106" cy="12328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700"/>
                  </a:lnTo>
                  <a:lnTo>
                    <a:pt x="21600" y="18900"/>
                  </a:lnTo>
                  <a:lnTo>
                    <a:pt x="0" y="21600"/>
                  </a:lnTo>
                  <a:close/>
                </a:path>
              </a:pathLst>
            </a:custGeom>
            <a:solidFill>
              <a:srgbClr val="FFFFFF">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478" name="Forma"/>
            <p:cNvSpPr/>
            <p:nvPr/>
          </p:nvSpPr>
          <p:spPr>
            <a:xfrm>
              <a:off x="1590191" y="-1"/>
              <a:ext cx="154106" cy="12328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8900"/>
                  </a:lnTo>
                  <a:lnTo>
                    <a:pt x="0" y="27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479" name="Forma"/>
            <p:cNvSpPr/>
            <p:nvPr/>
          </p:nvSpPr>
          <p:spPr>
            <a:xfrm>
              <a:off x="-2" y="-1"/>
              <a:ext cx="1744298" cy="12328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moveTo>
                    <a:pt x="1908" y="2700"/>
                  </a:moveTo>
                  <a:lnTo>
                    <a:pt x="19692" y="2700"/>
                  </a:lnTo>
                  <a:lnTo>
                    <a:pt x="19692" y="18900"/>
                  </a:lnTo>
                  <a:lnTo>
                    <a:pt x="1908" y="18900"/>
                  </a:lnTo>
                  <a:close/>
                  <a:moveTo>
                    <a:pt x="0" y="0"/>
                  </a:moveTo>
                  <a:lnTo>
                    <a:pt x="1908" y="2700"/>
                  </a:lnTo>
                  <a:moveTo>
                    <a:pt x="0" y="21600"/>
                  </a:moveTo>
                  <a:lnTo>
                    <a:pt x="1908" y="18900"/>
                  </a:lnTo>
                  <a:moveTo>
                    <a:pt x="21600" y="0"/>
                  </a:moveTo>
                  <a:lnTo>
                    <a:pt x="19692" y="2700"/>
                  </a:lnTo>
                  <a:moveTo>
                    <a:pt x="21600" y="21600"/>
                  </a:moveTo>
                  <a:lnTo>
                    <a:pt x="19692" y="18900"/>
                  </a:lnTo>
                </a:path>
              </a:pathLst>
            </a:custGeom>
            <a:noFill/>
            <a:ln w="12700" cap="flat">
              <a:solidFill>
                <a:srgbClr val="42719B"/>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480" name="Agenzia locale  ritira da logistica ed effettuano la   consegna giornalmente"/>
            <p:cNvSpPr txBox="1"/>
            <p:nvPr/>
          </p:nvSpPr>
          <p:spPr>
            <a:xfrm>
              <a:off x="154103" y="265898"/>
              <a:ext cx="1436090" cy="7010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1000">
                  <a:latin typeface="+mj-lt"/>
                  <a:ea typeface="+mj-ea"/>
                  <a:cs typeface="+mj-cs"/>
                  <a:sym typeface="Helvetica"/>
                </a:defRPr>
              </a:lvl1pPr>
            </a:lstStyle>
            <a:p>
              <a:r>
                <a:t>Agenzia locale  ritira da logistica ed effettuano la   consegna giornalmente</a:t>
              </a:r>
            </a:p>
          </p:txBody>
        </p:sp>
      </p:grpSp>
      <p:grpSp>
        <p:nvGrpSpPr>
          <p:cNvPr id="489" name="Rettangolo smussato 17"/>
          <p:cNvGrpSpPr/>
          <p:nvPr/>
        </p:nvGrpSpPr>
        <p:grpSpPr>
          <a:xfrm>
            <a:off x="8483347" y="2241530"/>
            <a:ext cx="1733790" cy="1053480"/>
            <a:chOff x="0" y="-1"/>
            <a:chExt cx="1733788" cy="1053479"/>
          </a:xfrm>
        </p:grpSpPr>
        <p:sp>
          <p:nvSpPr>
            <p:cNvPr id="482" name="Rettangolo"/>
            <p:cNvSpPr/>
            <p:nvPr/>
          </p:nvSpPr>
          <p:spPr>
            <a:xfrm>
              <a:off x="-1" y="-2"/>
              <a:ext cx="1733790" cy="1053480"/>
            </a:xfrm>
            <a:prstGeom prst="rect">
              <a:avLst/>
            </a:prstGeom>
            <a:solidFill>
              <a:srgbClr val="FF0000"/>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483" name="Forma"/>
            <p:cNvSpPr/>
            <p:nvPr/>
          </p:nvSpPr>
          <p:spPr>
            <a:xfrm>
              <a:off x="-1" y="-2"/>
              <a:ext cx="1733789" cy="131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959" y="21600"/>
                  </a:lnTo>
                  <a:lnTo>
                    <a:pt x="1641" y="21600"/>
                  </a:lnTo>
                  <a:close/>
                </a:path>
              </a:pathLst>
            </a:custGeom>
            <a:solidFill>
              <a:srgbClr val="FFFFFF">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484" name="Forma"/>
            <p:cNvSpPr/>
            <p:nvPr/>
          </p:nvSpPr>
          <p:spPr>
            <a:xfrm>
              <a:off x="-1" y="921792"/>
              <a:ext cx="1733789" cy="1316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41" y="0"/>
                  </a:lnTo>
                  <a:lnTo>
                    <a:pt x="19959" y="0"/>
                  </a:lnTo>
                  <a:lnTo>
                    <a:pt x="21600" y="2160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485" name="Forma"/>
            <p:cNvSpPr/>
            <p:nvPr/>
          </p:nvSpPr>
          <p:spPr>
            <a:xfrm>
              <a:off x="-1" y="-2"/>
              <a:ext cx="131687" cy="10534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700"/>
                  </a:lnTo>
                  <a:lnTo>
                    <a:pt x="21600" y="18900"/>
                  </a:lnTo>
                  <a:lnTo>
                    <a:pt x="0" y="21600"/>
                  </a:lnTo>
                  <a:close/>
                </a:path>
              </a:pathLst>
            </a:custGeom>
            <a:solidFill>
              <a:srgbClr val="FFFFFF">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486" name="Forma"/>
            <p:cNvSpPr/>
            <p:nvPr/>
          </p:nvSpPr>
          <p:spPr>
            <a:xfrm>
              <a:off x="1602102" y="-2"/>
              <a:ext cx="131686" cy="10534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8900"/>
                  </a:lnTo>
                  <a:lnTo>
                    <a:pt x="0" y="27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487" name="Forma"/>
            <p:cNvSpPr/>
            <p:nvPr/>
          </p:nvSpPr>
          <p:spPr>
            <a:xfrm>
              <a:off x="-1" y="-2"/>
              <a:ext cx="1733789" cy="10534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moveTo>
                    <a:pt x="1641" y="2700"/>
                  </a:moveTo>
                  <a:lnTo>
                    <a:pt x="19959" y="2700"/>
                  </a:lnTo>
                  <a:lnTo>
                    <a:pt x="19959" y="18900"/>
                  </a:lnTo>
                  <a:lnTo>
                    <a:pt x="1641" y="18900"/>
                  </a:lnTo>
                  <a:close/>
                  <a:moveTo>
                    <a:pt x="0" y="0"/>
                  </a:moveTo>
                  <a:lnTo>
                    <a:pt x="1641" y="2700"/>
                  </a:lnTo>
                  <a:moveTo>
                    <a:pt x="0" y="21600"/>
                  </a:moveTo>
                  <a:lnTo>
                    <a:pt x="1641" y="18900"/>
                  </a:lnTo>
                  <a:moveTo>
                    <a:pt x="21600" y="0"/>
                  </a:moveTo>
                  <a:lnTo>
                    <a:pt x="19959" y="2700"/>
                  </a:lnTo>
                  <a:moveTo>
                    <a:pt x="21600" y="21600"/>
                  </a:moveTo>
                  <a:lnTo>
                    <a:pt x="19959" y="18900"/>
                  </a:lnTo>
                </a:path>
              </a:pathLst>
            </a:custGeom>
            <a:noFill/>
            <a:ln w="12700" cap="flat">
              <a:solidFill>
                <a:srgbClr val="42719B"/>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488" name="Recapito Certo  Certificazione  delle consegne"/>
            <p:cNvSpPr txBox="1"/>
            <p:nvPr/>
          </p:nvSpPr>
          <p:spPr>
            <a:xfrm>
              <a:off x="131684" y="55569"/>
              <a:ext cx="1470420" cy="7391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1200">
                  <a:solidFill>
                    <a:srgbClr val="FFFFFF"/>
                  </a:solidFill>
                  <a:latin typeface="+mj-lt"/>
                  <a:ea typeface="+mj-ea"/>
                  <a:cs typeface="+mj-cs"/>
                  <a:sym typeface="Helvetica"/>
                </a:defRPr>
              </a:pPr>
              <a:endParaRPr/>
            </a:p>
            <a:p>
              <a:pPr algn="ctr">
                <a:defRPr sz="1100">
                  <a:solidFill>
                    <a:srgbClr val="FFFFFF"/>
                  </a:solidFill>
                  <a:latin typeface="+mj-lt"/>
                  <a:ea typeface="+mj-ea"/>
                  <a:cs typeface="+mj-cs"/>
                  <a:sym typeface="Helvetica"/>
                </a:defRPr>
              </a:pPr>
              <a:r>
                <a:t>Recapito Certo </a:t>
              </a:r>
              <a:r>
                <a:rPr sz="1000"/>
                <a:t> Certificazione  delle consegne </a:t>
              </a:r>
            </a:p>
          </p:txBody>
        </p:sp>
      </p:grpSp>
      <p:pic>
        <p:nvPicPr>
          <p:cNvPr id="490" name="Elemento grafico 39" descr="Elemento grafico 39"/>
          <p:cNvPicPr>
            <a:picLocks noChangeAspect="1"/>
          </p:cNvPicPr>
          <p:nvPr/>
        </p:nvPicPr>
        <p:blipFill>
          <a:blip r:embed="rId2">
            <a:extLst/>
          </a:blip>
          <a:stretch>
            <a:fillRect/>
          </a:stretch>
        </p:blipFill>
        <p:spPr>
          <a:xfrm>
            <a:off x="354198" y="5601487"/>
            <a:ext cx="914401" cy="914402"/>
          </a:xfrm>
          <a:prstGeom prst="rect">
            <a:avLst/>
          </a:prstGeom>
          <a:ln w="12700">
            <a:miter lim="400000"/>
          </a:ln>
        </p:spPr>
      </p:pic>
      <p:pic>
        <p:nvPicPr>
          <p:cNvPr id="491" name="Elemento grafico 40" descr="Elemento grafico 40"/>
          <p:cNvPicPr>
            <a:picLocks noChangeAspect="1"/>
          </p:cNvPicPr>
          <p:nvPr/>
        </p:nvPicPr>
        <p:blipFill>
          <a:blip r:embed="rId3">
            <a:extLst/>
          </a:blip>
          <a:stretch>
            <a:fillRect/>
          </a:stretch>
        </p:blipFill>
        <p:spPr>
          <a:xfrm>
            <a:off x="1073106" y="5568901"/>
            <a:ext cx="914401" cy="914402"/>
          </a:xfrm>
          <a:prstGeom prst="rect">
            <a:avLst/>
          </a:prstGeom>
          <a:ln w="12700">
            <a:miter lim="400000"/>
          </a:ln>
        </p:spPr>
      </p:pic>
      <p:pic>
        <p:nvPicPr>
          <p:cNvPr id="492" name="Elemento grafico 41" descr="Elemento grafico 41"/>
          <p:cNvPicPr>
            <a:picLocks noChangeAspect="1"/>
          </p:cNvPicPr>
          <p:nvPr/>
        </p:nvPicPr>
        <p:blipFill>
          <a:blip r:embed="rId4">
            <a:extLst/>
          </a:blip>
          <a:stretch>
            <a:fillRect/>
          </a:stretch>
        </p:blipFill>
        <p:spPr>
          <a:xfrm>
            <a:off x="1885681" y="5568901"/>
            <a:ext cx="914402" cy="914402"/>
          </a:xfrm>
          <a:prstGeom prst="rect">
            <a:avLst/>
          </a:prstGeom>
          <a:ln w="12700">
            <a:miter lim="400000"/>
          </a:ln>
        </p:spPr>
      </p:pic>
      <p:pic>
        <p:nvPicPr>
          <p:cNvPr id="493" name="Elemento grafico 42" descr="Elemento grafico 42"/>
          <p:cNvPicPr>
            <a:picLocks noChangeAspect="1"/>
          </p:cNvPicPr>
          <p:nvPr/>
        </p:nvPicPr>
        <p:blipFill>
          <a:blip r:embed="rId5">
            <a:extLst/>
          </a:blip>
          <a:stretch>
            <a:fillRect/>
          </a:stretch>
        </p:blipFill>
        <p:spPr>
          <a:xfrm>
            <a:off x="2577526" y="5500589"/>
            <a:ext cx="914401" cy="914402"/>
          </a:xfrm>
          <a:prstGeom prst="rect">
            <a:avLst/>
          </a:prstGeom>
          <a:ln w="12700">
            <a:miter lim="400000"/>
          </a:ln>
        </p:spPr>
      </p:pic>
      <p:pic>
        <p:nvPicPr>
          <p:cNvPr id="494" name="Elemento grafico 43" descr="Elemento grafico 43"/>
          <p:cNvPicPr>
            <a:picLocks noChangeAspect="1"/>
          </p:cNvPicPr>
          <p:nvPr/>
        </p:nvPicPr>
        <p:blipFill>
          <a:blip r:embed="rId4">
            <a:extLst/>
          </a:blip>
          <a:stretch>
            <a:fillRect/>
          </a:stretch>
        </p:blipFill>
        <p:spPr>
          <a:xfrm>
            <a:off x="10608085" y="5596759"/>
            <a:ext cx="914402" cy="914402"/>
          </a:xfrm>
          <a:prstGeom prst="rect">
            <a:avLst/>
          </a:prstGeom>
          <a:ln w="12700">
            <a:miter lim="400000"/>
          </a:ln>
        </p:spPr>
      </p:pic>
      <p:pic>
        <p:nvPicPr>
          <p:cNvPr id="495" name="Elemento grafico 44" descr="Elemento grafico 44"/>
          <p:cNvPicPr>
            <a:picLocks noChangeAspect="1"/>
          </p:cNvPicPr>
          <p:nvPr/>
        </p:nvPicPr>
        <p:blipFill>
          <a:blip r:embed="rId2">
            <a:extLst/>
          </a:blip>
          <a:stretch>
            <a:fillRect/>
          </a:stretch>
        </p:blipFill>
        <p:spPr>
          <a:xfrm>
            <a:off x="7386670" y="5601487"/>
            <a:ext cx="914402" cy="914402"/>
          </a:xfrm>
          <a:prstGeom prst="rect">
            <a:avLst/>
          </a:prstGeom>
          <a:ln w="12700">
            <a:miter lim="400000"/>
          </a:ln>
        </p:spPr>
      </p:pic>
      <p:pic>
        <p:nvPicPr>
          <p:cNvPr id="496" name="Elemento grafico 45" descr="Elemento grafico 45"/>
          <p:cNvPicPr>
            <a:picLocks noChangeAspect="1"/>
          </p:cNvPicPr>
          <p:nvPr/>
        </p:nvPicPr>
        <p:blipFill>
          <a:blip r:embed="rId5">
            <a:extLst/>
          </a:blip>
          <a:stretch>
            <a:fillRect/>
          </a:stretch>
        </p:blipFill>
        <p:spPr>
          <a:xfrm>
            <a:off x="7901930" y="5568901"/>
            <a:ext cx="914402" cy="914402"/>
          </a:xfrm>
          <a:prstGeom prst="rect">
            <a:avLst/>
          </a:prstGeom>
          <a:ln w="12700">
            <a:miter lim="400000"/>
          </a:ln>
        </p:spPr>
      </p:pic>
      <p:pic>
        <p:nvPicPr>
          <p:cNvPr id="497" name="Elemento grafico 46" descr="Elemento grafico 46"/>
          <p:cNvPicPr>
            <a:picLocks noChangeAspect="1"/>
          </p:cNvPicPr>
          <p:nvPr/>
        </p:nvPicPr>
        <p:blipFill>
          <a:blip r:embed="rId6">
            <a:extLst/>
          </a:blip>
          <a:stretch>
            <a:fillRect/>
          </a:stretch>
        </p:blipFill>
        <p:spPr>
          <a:xfrm>
            <a:off x="3185541" y="5500589"/>
            <a:ext cx="978516" cy="978515"/>
          </a:xfrm>
          <a:prstGeom prst="rect">
            <a:avLst/>
          </a:prstGeom>
          <a:ln w="12700">
            <a:miter lim="400000"/>
          </a:ln>
        </p:spPr>
      </p:pic>
      <p:pic>
        <p:nvPicPr>
          <p:cNvPr id="498" name="Elemento grafico 49" descr="Elemento grafico 49"/>
          <p:cNvPicPr>
            <a:picLocks noChangeAspect="1"/>
          </p:cNvPicPr>
          <p:nvPr/>
        </p:nvPicPr>
        <p:blipFill>
          <a:blip r:embed="rId7">
            <a:extLst/>
          </a:blip>
          <a:stretch>
            <a:fillRect/>
          </a:stretch>
        </p:blipFill>
        <p:spPr>
          <a:xfrm>
            <a:off x="6729900" y="5568901"/>
            <a:ext cx="914402" cy="914402"/>
          </a:xfrm>
          <a:prstGeom prst="rect">
            <a:avLst/>
          </a:prstGeom>
          <a:ln w="12700">
            <a:miter lim="400000"/>
          </a:ln>
        </p:spPr>
      </p:pic>
      <p:pic>
        <p:nvPicPr>
          <p:cNvPr id="499" name="Elemento grafico 50" descr="Elemento grafico 50"/>
          <p:cNvPicPr>
            <a:picLocks noChangeAspect="1"/>
          </p:cNvPicPr>
          <p:nvPr/>
        </p:nvPicPr>
        <p:blipFill>
          <a:blip r:embed="rId7">
            <a:extLst/>
          </a:blip>
          <a:stretch>
            <a:fillRect/>
          </a:stretch>
        </p:blipFill>
        <p:spPr>
          <a:xfrm>
            <a:off x="3979407" y="5532644"/>
            <a:ext cx="914402" cy="914402"/>
          </a:xfrm>
          <a:prstGeom prst="rect">
            <a:avLst/>
          </a:prstGeom>
          <a:ln w="12700">
            <a:miter lim="400000"/>
          </a:ln>
        </p:spPr>
      </p:pic>
      <p:pic>
        <p:nvPicPr>
          <p:cNvPr id="500" name="Elemento grafico 51" descr="Elemento grafico 51"/>
          <p:cNvPicPr>
            <a:picLocks noChangeAspect="1"/>
          </p:cNvPicPr>
          <p:nvPr/>
        </p:nvPicPr>
        <p:blipFill>
          <a:blip r:embed="rId7">
            <a:extLst/>
          </a:blip>
          <a:stretch>
            <a:fillRect/>
          </a:stretch>
        </p:blipFill>
        <p:spPr>
          <a:xfrm>
            <a:off x="11316488" y="5568901"/>
            <a:ext cx="914402" cy="914402"/>
          </a:xfrm>
          <a:prstGeom prst="rect">
            <a:avLst/>
          </a:prstGeom>
          <a:ln w="12700">
            <a:miter lim="400000"/>
          </a:ln>
        </p:spPr>
      </p:pic>
      <p:pic>
        <p:nvPicPr>
          <p:cNvPr id="501" name="Elemento grafico 52" descr="Elemento grafico 52"/>
          <p:cNvPicPr>
            <a:picLocks noChangeAspect="1"/>
          </p:cNvPicPr>
          <p:nvPr/>
        </p:nvPicPr>
        <p:blipFill>
          <a:blip r:embed="rId8">
            <a:extLst/>
          </a:blip>
          <a:stretch>
            <a:fillRect/>
          </a:stretch>
        </p:blipFill>
        <p:spPr>
          <a:xfrm>
            <a:off x="4741645" y="5601487"/>
            <a:ext cx="914402" cy="914402"/>
          </a:xfrm>
          <a:prstGeom prst="rect">
            <a:avLst/>
          </a:prstGeom>
          <a:ln w="12700">
            <a:miter lim="400000"/>
          </a:ln>
        </p:spPr>
      </p:pic>
      <p:pic>
        <p:nvPicPr>
          <p:cNvPr id="502" name="Elemento grafico 53" descr="Elemento grafico 53"/>
          <p:cNvPicPr>
            <a:picLocks noChangeAspect="1"/>
          </p:cNvPicPr>
          <p:nvPr/>
        </p:nvPicPr>
        <p:blipFill>
          <a:blip r:embed="rId8">
            <a:extLst/>
          </a:blip>
          <a:stretch>
            <a:fillRect/>
          </a:stretch>
        </p:blipFill>
        <p:spPr>
          <a:xfrm>
            <a:off x="9781354" y="5665601"/>
            <a:ext cx="914402" cy="914402"/>
          </a:xfrm>
          <a:prstGeom prst="rect">
            <a:avLst/>
          </a:prstGeom>
          <a:ln w="12700">
            <a:miter lim="400000"/>
          </a:ln>
        </p:spPr>
      </p:pic>
      <p:pic>
        <p:nvPicPr>
          <p:cNvPr id="503" name="Elemento grafico 54" descr="Elemento grafico 54"/>
          <p:cNvPicPr>
            <a:picLocks noChangeAspect="1"/>
          </p:cNvPicPr>
          <p:nvPr/>
        </p:nvPicPr>
        <p:blipFill>
          <a:blip r:embed="rId9">
            <a:extLst/>
          </a:blip>
          <a:stretch>
            <a:fillRect/>
          </a:stretch>
        </p:blipFill>
        <p:spPr>
          <a:xfrm>
            <a:off x="5417286" y="5500589"/>
            <a:ext cx="914401" cy="914402"/>
          </a:xfrm>
          <a:prstGeom prst="rect">
            <a:avLst/>
          </a:prstGeom>
          <a:ln w="12700">
            <a:miter lim="400000"/>
          </a:ln>
        </p:spPr>
      </p:pic>
      <p:pic>
        <p:nvPicPr>
          <p:cNvPr id="504" name="Elemento grafico 55" descr="Elemento grafico 55"/>
          <p:cNvPicPr>
            <a:picLocks noChangeAspect="1"/>
          </p:cNvPicPr>
          <p:nvPr/>
        </p:nvPicPr>
        <p:blipFill>
          <a:blip r:embed="rId9">
            <a:extLst/>
          </a:blip>
          <a:stretch>
            <a:fillRect/>
          </a:stretch>
        </p:blipFill>
        <p:spPr>
          <a:xfrm>
            <a:off x="8340607" y="5568901"/>
            <a:ext cx="914402" cy="914402"/>
          </a:xfrm>
          <a:prstGeom prst="rect">
            <a:avLst/>
          </a:prstGeom>
          <a:ln w="12700">
            <a:miter lim="400000"/>
          </a:ln>
        </p:spPr>
      </p:pic>
      <p:pic>
        <p:nvPicPr>
          <p:cNvPr id="505" name="Immagine 57" descr="Immagine 57"/>
          <p:cNvPicPr>
            <a:picLocks noChangeAspect="1"/>
          </p:cNvPicPr>
          <p:nvPr/>
        </p:nvPicPr>
        <p:blipFill>
          <a:blip r:embed="rId10">
            <a:extLst/>
          </a:blip>
          <a:stretch>
            <a:fillRect/>
          </a:stretch>
        </p:blipFill>
        <p:spPr>
          <a:xfrm>
            <a:off x="8981261" y="5539075"/>
            <a:ext cx="975447" cy="981543"/>
          </a:xfrm>
          <a:prstGeom prst="rect">
            <a:avLst/>
          </a:prstGeom>
          <a:ln w="12700">
            <a:miter lim="400000"/>
          </a:ln>
        </p:spPr>
      </p:pic>
      <p:sp>
        <p:nvSpPr>
          <p:cNvPr id="506" name="CasellaDiTesto 58"/>
          <p:cNvSpPr txBox="1"/>
          <p:nvPr/>
        </p:nvSpPr>
        <p:spPr>
          <a:xfrm>
            <a:off x="5104776" y="6480023"/>
            <a:ext cx="1982448"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b="1">
                <a:latin typeface="+mj-lt"/>
                <a:ea typeface="+mj-ea"/>
                <a:cs typeface="+mj-cs"/>
                <a:sym typeface="Helvetica"/>
              </a:defRPr>
            </a:lvl1pPr>
          </a:lstStyle>
          <a:p>
            <a:r>
              <a:t>MERCATO</a:t>
            </a:r>
          </a:p>
        </p:txBody>
      </p:sp>
      <p:grpSp>
        <p:nvGrpSpPr>
          <p:cNvPr id="511" name="Cubo 59"/>
          <p:cNvGrpSpPr/>
          <p:nvPr/>
        </p:nvGrpSpPr>
        <p:grpSpPr>
          <a:xfrm>
            <a:off x="152398" y="145040"/>
            <a:ext cx="1380012" cy="1078367"/>
            <a:chOff x="0" y="0"/>
            <a:chExt cx="1380011" cy="1078366"/>
          </a:xfrm>
        </p:grpSpPr>
        <p:sp>
          <p:nvSpPr>
            <p:cNvPr id="507" name="Forma"/>
            <p:cNvSpPr/>
            <p:nvPr/>
          </p:nvSpPr>
          <p:spPr>
            <a:xfrm>
              <a:off x="0" y="0"/>
              <a:ext cx="138001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path>
              </a:pathLst>
            </a:custGeom>
            <a:solidFill>
              <a:schemeClr val="accent1"/>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08" name="Forma"/>
            <p:cNvSpPr/>
            <p:nvPr/>
          </p:nvSpPr>
          <p:spPr>
            <a:xfrm>
              <a:off x="1110420" y="0"/>
              <a:ext cx="26959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09" name="Forma"/>
            <p:cNvSpPr/>
            <p:nvPr/>
          </p:nvSpPr>
          <p:spPr>
            <a:xfrm>
              <a:off x="0" y="-1"/>
              <a:ext cx="1380012" cy="2695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220" y="0"/>
                  </a:lnTo>
                  <a:lnTo>
                    <a:pt x="21600" y="0"/>
                  </a:lnTo>
                  <a:lnTo>
                    <a:pt x="17380" y="21600"/>
                  </a:lnTo>
                  <a:close/>
                </a:path>
              </a:pathLst>
            </a:custGeom>
            <a:solidFill>
              <a:srgbClr val="FFFFFF">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10" name="Forma"/>
            <p:cNvSpPr/>
            <p:nvPr/>
          </p:nvSpPr>
          <p:spPr>
            <a:xfrm>
              <a:off x="0" y="0"/>
              <a:ext cx="138001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moveTo>
                    <a:pt x="0" y="5400"/>
                  </a:moveTo>
                  <a:lnTo>
                    <a:pt x="17380" y="5400"/>
                  </a:lnTo>
                  <a:lnTo>
                    <a:pt x="21600" y="0"/>
                  </a:lnTo>
                  <a:moveTo>
                    <a:pt x="17380" y="5400"/>
                  </a:moveTo>
                  <a:lnTo>
                    <a:pt x="17380" y="21600"/>
                  </a:lnTo>
                </a:path>
              </a:pathLst>
            </a:custGeom>
            <a:noFill/>
            <a:ln w="12700" cap="flat">
              <a:solidFill>
                <a:srgbClr val="42719B"/>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grpSp>
      <p:sp>
        <p:nvSpPr>
          <p:cNvPr id="512" name="Forma"/>
          <p:cNvSpPr/>
          <p:nvPr/>
        </p:nvSpPr>
        <p:spPr>
          <a:xfrm>
            <a:off x="133477" y="145041"/>
            <a:ext cx="1380014"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path>
            </a:pathLst>
          </a:custGeom>
          <a:solidFill>
            <a:srgbClr val="BDD7EE"/>
          </a:solidFill>
          <a:ln w="12700">
            <a:miter lim="400000"/>
          </a:ln>
        </p:spPr>
        <p:txBody>
          <a:bodyPr lIns="45718" tIns="45718" rIns="45718" bIns="45718" anchor="ctr"/>
          <a:lstStyle/>
          <a:p>
            <a:pPr algn="ctr">
              <a:defRPr>
                <a:solidFill>
                  <a:srgbClr val="FFFFFF"/>
                </a:solidFill>
              </a:defRPr>
            </a:pPr>
            <a:endParaRPr/>
          </a:p>
        </p:txBody>
      </p:sp>
      <p:sp>
        <p:nvSpPr>
          <p:cNvPr id="513" name="Forma"/>
          <p:cNvSpPr/>
          <p:nvPr/>
        </p:nvSpPr>
        <p:spPr>
          <a:xfrm>
            <a:off x="1243898" y="145041"/>
            <a:ext cx="26959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a:miter lim="400000"/>
          </a:ln>
        </p:spPr>
        <p:txBody>
          <a:bodyPr lIns="45718" tIns="45718" rIns="45718" bIns="45718" anchor="ctr"/>
          <a:lstStyle/>
          <a:p>
            <a:pPr algn="ctr">
              <a:defRPr>
                <a:solidFill>
                  <a:srgbClr val="FFFFFF"/>
                </a:solidFill>
              </a:defRPr>
            </a:pPr>
            <a:endParaRPr/>
          </a:p>
        </p:txBody>
      </p:sp>
      <p:sp>
        <p:nvSpPr>
          <p:cNvPr id="514" name="Forma"/>
          <p:cNvSpPr/>
          <p:nvPr/>
        </p:nvSpPr>
        <p:spPr>
          <a:xfrm>
            <a:off x="133477" y="145040"/>
            <a:ext cx="1380014" cy="2695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220" y="0"/>
                </a:lnTo>
                <a:lnTo>
                  <a:pt x="21600" y="0"/>
                </a:lnTo>
                <a:lnTo>
                  <a:pt x="17380" y="21600"/>
                </a:lnTo>
                <a:close/>
              </a:path>
            </a:pathLst>
          </a:custGeom>
          <a:solidFill>
            <a:srgbClr val="FFFFFF">
              <a:alpha val="20000"/>
            </a:srgbClr>
          </a:solidFill>
          <a:ln w="12700">
            <a:miter lim="400000"/>
          </a:ln>
        </p:spPr>
        <p:txBody>
          <a:bodyPr lIns="45718" tIns="45718" rIns="45718" bIns="45718" anchor="ctr"/>
          <a:lstStyle/>
          <a:p>
            <a:pPr algn="ctr">
              <a:defRPr>
                <a:solidFill>
                  <a:srgbClr val="FFFFFF"/>
                </a:solidFill>
              </a:defRPr>
            </a:pPr>
            <a:endParaRPr/>
          </a:p>
        </p:txBody>
      </p:sp>
      <p:sp>
        <p:nvSpPr>
          <p:cNvPr id="515" name="Forma"/>
          <p:cNvSpPr/>
          <p:nvPr/>
        </p:nvSpPr>
        <p:spPr>
          <a:xfrm>
            <a:off x="133477" y="145041"/>
            <a:ext cx="1380014"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moveTo>
                  <a:pt x="0" y="5400"/>
                </a:moveTo>
                <a:lnTo>
                  <a:pt x="17380" y="5400"/>
                </a:lnTo>
                <a:lnTo>
                  <a:pt x="21600" y="0"/>
                </a:lnTo>
                <a:moveTo>
                  <a:pt x="17380" y="5400"/>
                </a:moveTo>
                <a:lnTo>
                  <a:pt x="17380" y="21600"/>
                </a:lnTo>
              </a:path>
            </a:pathLst>
          </a:custGeom>
          <a:ln w="12700">
            <a:solidFill>
              <a:srgbClr val="42719B"/>
            </a:solidFill>
            <a:miter/>
          </a:ln>
        </p:spPr>
        <p:txBody>
          <a:bodyPr lIns="45718" tIns="45718" rIns="45718" bIns="45718" anchor="ctr"/>
          <a:lstStyle/>
          <a:p>
            <a:pPr algn="ctr">
              <a:defRPr>
                <a:solidFill>
                  <a:srgbClr val="FFFFFF"/>
                </a:solidFill>
              </a:defRPr>
            </a:pPr>
            <a:endParaRPr/>
          </a:p>
        </p:txBody>
      </p:sp>
      <p:sp>
        <p:nvSpPr>
          <p:cNvPr id="516" name="Fai da tè"/>
          <p:cNvSpPr txBox="1"/>
          <p:nvPr/>
        </p:nvSpPr>
        <p:spPr>
          <a:xfrm>
            <a:off x="133476" y="652649"/>
            <a:ext cx="1110424" cy="332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latin typeface="+mj-lt"/>
                <a:ea typeface="+mj-ea"/>
                <a:cs typeface="+mj-cs"/>
                <a:sym typeface="Helvetica"/>
              </a:defRPr>
            </a:lvl1pPr>
          </a:lstStyle>
          <a:p>
            <a:r>
              <a:t>Fai da te</a:t>
            </a:r>
          </a:p>
        </p:txBody>
      </p:sp>
      <p:grpSp>
        <p:nvGrpSpPr>
          <p:cNvPr id="522" name="Cubo 63"/>
          <p:cNvGrpSpPr/>
          <p:nvPr/>
        </p:nvGrpSpPr>
        <p:grpSpPr>
          <a:xfrm>
            <a:off x="1744709" y="131894"/>
            <a:ext cx="1380013" cy="1078367"/>
            <a:chOff x="0" y="0"/>
            <a:chExt cx="1380011" cy="1078366"/>
          </a:xfrm>
        </p:grpSpPr>
        <p:sp>
          <p:nvSpPr>
            <p:cNvPr id="517" name="Forma"/>
            <p:cNvSpPr/>
            <p:nvPr/>
          </p:nvSpPr>
          <p:spPr>
            <a:xfrm>
              <a:off x="-1" y="0"/>
              <a:ext cx="138001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path>
              </a:pathLst>
            </a:custGeom>
            <a:solidFill>
              <a:srgbClr val="F4B183"/>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18" name="Forma"/>
            <p:cNvSpPr/>
            <p:nvPr/>
          </p:nvSpPr>
          <p:spPr>
            <a:xfrm>
              <a:off x="1110419" y="0"/>
              <a:ext cx="26959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19" name="Forma"/>
            <p:cNvSpPr/>
            <p:nvPr/>
          </p:nvSpPr>
          <p:spPr>
            <a:xfrm>
              <a:off x="-1" y="-1"/>
              <a:ext cx="1380012" cy="2695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220" y="0"/>
                  </a:lnTo>
                  <a:lnTo>
                    <a:pt x="21600" y="0"/>
                  </a:lnTo>
                  <a:lnTo>
                    <a:pt x="17380" y="21600"/>
                  </a:lnTo>
                  <a:close/>
                </a:path>
              </a:pathLst>
            </a:custGeom>
            <a:solidFill>
              <a:srgbClr val="FFFFFF">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20" name="Forma"/>
            <p:cNvSpPr/>
            <p:nvPr/>
          </p:nvSpPr>
          <p:spPr>
            <a:xfrm>
              <a:off x="-1" y="0"/>
              <a:ext cx="138001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moveTo>
                    <a:pt x="0" y="5400"/>
                  </a:moveTo>
                  <a:lnTo>
                    <a:pt x="17380" y="5400"/>
                  </a:lnTo>
                  <a:lnTo>
                    <a:pt x="21600" y="0"/>
                  </a:lnTo>
                  <a:moveTo>
                    <a:pt x="17380" y="5400"/>
                  </a:moveTo>
                  <a:lnTo>
                    <a:pt x="17380" y="21600"/>
                  </a:lnTo>
                </a:path>
              </a:pathLst>
            </a:custGeom>
            <a:noFill/>
            <a:ln w="12700" cap="flat">
              <a:solidFill>
                <a:srgbClr val="42719B"/>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521" name="Arredamento"/>
            <p:cNvSpPr txBox="1"/>
            <p:nvPr/>
          </p:nvSpPr>
          <p:spPr>
            <a:xfrm>
              <a:off x="-1" y="539358"/>
              <a:ext cx="1110421" cy="2692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1200">
                  <a:latin typeface="+mj-lt"/>
                  <a:ea typeface="+mj-ea"/>
                  <a:cs typeface="+mj-cs"/>
                  <a:sym typeface="Helvetica"/>
                </a:defRPr>
              </a:lvl1pPr>
            </a:lstStyle>
            <a:p>
              <a:r>
                <a:t>Arredamento</a:t>
              </a:r>
            </a:p>
          </p:txBody>
        </p:sp>
      </p:grpSp>
      <p:grpSp>
        <p:nvGrpSpPr>
          <p:cNvPr id="528" name="Cubo 64"/>
          <p:cNvGrpSpPr/>
          <p:nvPr/>
        </p:nvGrpSpPr>
        <p:grpSpPr>
          <a:xfrm>
            <a:off x="3361636" y="145040"/>
            <a:ext cx="1380012" cy="1078367"/>
            <a:chOff x="0" y="0"/>
            <a:chExt cx="1380011" cy="1078366"/>
          </a:xfrm>
        </p:grpSpPr>
        <p:sp>
          <p:nvSpPr>
            <p:cNvPr id="523" name="Forma"/>
            <p:cNvSpPr/>
            <p:nvPr/>
          </p:nvSpPr>
          <p:spPr>
            <a:xfrm>
              <a:off x="-1" y="0"/>
              <a:ext cx="138001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path>
              </a:pathLst>
            </a:custGeom>
            <a:solidFill>
              <a:srgbClr val="A9D18E"/>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24" name="Forma"/>
            <p:cNvSpPr/>
            <p:nvPr/>
          </p:nvSpPr>
          <p:spPr>
            <a:xfrm>
              <a:off x="1110419" y="0"/>
              <a:ext cx="26959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25" name="Forma"/>
            <p:cNvSpPr/>
            <p:nvPr/>
          </p:nvSpPr>
          <p:spPr>
            <a:xfrm>
              <a:off x="-1" y="-1"/>
              <a:ext cx="1380012" cy="2695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220" y="0"/>
                  </a:lnTo>
                  <a:lnTo>
                    <a:pt x="21600" y="0"/>
                  </a:lnTo>
                  <a:lnTo>
                    <a:pt x="17380" y="21600"/>
                  </a:lnTo>
                  <a:close/>
                </a:path>
              </a:pathLst>
            </a:custGeom>
            <a:solidFill>
              <a:srgbClr val="FFFFFF">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26" name="Forma"/>
            <p:cNvSpPr/>
            <p:nvPr/>
          </p:nvSpPr>
          <p:spPr>
            <a:xfrm>
              <a:off x="-1" y="0"/>
              <a:ext cx="138001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moveTo>
                    <a:pt x="0" y="5400"/>
                  </a:moveTo>
                  <a:lnTo>
                    <a:pt x="17380" y="5400"/>
                  </a:lnTo>
                  <a:lnTo>
                    <a:pt x="21600" y="0"/>
                  </a:lnTo>
                  <a:moveTo>
                    <a:pt x="17380" y="5400"/>
                  </a:moveTo>
                  <a:lnTo>
                    <a:pt x="17380" y="21600"/>
                  </a:lnTo>
                </a:path>
              </a:pathLst>
            </a:custGeom>
            <a:noFill/>
            <a:ln w="12700" cap="flat">
              <a:solidFill>
                <a:srgbClr val="42719B"/>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527" name="Alimentare"/>
            <p:cNvSpPr txBox="1"/>
            <p:nvPr/>
          </p:nvSpPr>
          <p:spPr>
            <a:xfrm>
              <a:off x="-1" y="507608"/>
              <a:ext cx="1110421" cy="3327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1600">
                  <a:latin typeface="+mj-lt"/>
                  <a:ea typeface="+mj-ea"/>
                  <a:cs typeface="+mj-cs"/>
                  <a:sym typeface="Helvetica"/>
                </a:defRPr>
              </a:lvl1pPr>
            </a:lstStyle>
            <a:p>
              <a:r>
                <a:t>Alimentare</a:t>
              </a:r>
            </a:p>
          </p:txBody>
        </p:sp>
      </p:grpSp>
      <p:grpSp>
        <p:nvGrpSpPr>
          <p:cNvPr id="534" name="Cubo 65"/>
          <p:cNvGrpSpPr/>
          <p:nvPr/>
        </p:nvGrpSpPr>
        <p:grpSpPr>
          <a:xfrm>
            <a:off x="4978721" y="131894"/>
            <a:ext cx="1380014" cy="1078367"/>
            <a:chOff x="-1" y="0"/>
            <a:chExt cx="1380013" cy="1078366"/>
          </a:xfrm>
        </p:grpSpPr>
        <p:sp>
          <p:nvSpPr>
            <p:cNvPr id="529" name="Forma"/>
            <p:cNvSpPr/>
            <p:nvPr/>
          </p:nvSpPr>
          <p:spPr>
            <a:xfrm>
              <a:off x="-1" y="0"/>
              <a:ext cx="1380014"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path>
              </a:pathLst>
            </a:custGeom>
            <a:solidFill>
              <a:srgbClr val="FFFF00"/>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30" name="Forma"/>
            <p:cNvSpPr/>
            <p:nvPr/>
          </p:nvSpPr>
          <p:spPr>
            <a:xfrm>
              <a:off x="1110420" y="0"/>
              <a:ext cx="26959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31" name="Forma"/>
            <p:cNvSpPr/>
            <p:nvPr/>
          </p:nvSpPr>
          <p:spPr>
            <a:xfrm>
              <a:off x="-1" y="-1"/>
              <a:ext cx="1380014" cy="2695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220" y="0"/>
                  </a:lnTo>
                  <a:lnTo>
                    <a:pt x="21600" y="0"/>
                  </a:lnTo>
                  <a:lnTo>
                    <a:pt x="17380" y="21600"/>
                  </a:lnTo>
                  <a:close/>
                </a:path>
              </a:pathLst>
            </a:custGeom>
            <a:solidFill>
              <a:srgbClr val="FFFFFF">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32" name="Forma"/>
            <p:cNvSpPr/>
            <p:nvPr/>
          </p:nvSpPr>
          <p:spPr>
            <a:xfrm>
              <a:off x="-1" y="0"/>
              <a:ext cx="1380014"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moveTo>
                    <a:pt x="0" y="5400"/>
                  </a:moveTo>
                  <a:lnTo>
                    <a:pt x="17380" y="5400"/>
                  </a:lnTo>
                  <a:lnTo>
                    <a:pt x="21600" y="0"/>
                  </a:lnTo>
                  <a:moveTo>
                    <a:pt x="17380" y="5400"/>
                  </a:moveTo>
                  <a:lnTo>
                    <a:pt x="17380" y="21600"/>
                  </a:lnTo>
                </a:path>
              </a:pathLst>
            </a:custGeom>
            <a:noFill/>
            <a:ln w="12700" cap="flat">
              <a:solidFill>
                <a:srgbClr val="42719B"/>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533" name="Elettronica"/>
            <p:cNvSpPr txBox="1"/>
            <p:nvPr/>
          </p:nvSpPr>
          <p:spPr>
            <a:xfrm>
              <a:off x="-2" y="505574"/>
              <a:ext cx="1110424" cy="3368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1600"/>
              </a:pPr>
              <a:r>
                <a:rPr>
                  <a:latin typeface="+mj-lt"/>
                  <a:ea typeface="+mj-ea"/>
                  <a:cs typeface="+mj-cs"/>
                  <a:sym typeface="Helvetica"/>
                </a:rPr>
                <a:t>Elettronica</a:t>
              </a:r>
              <a:r>
                <a:t> </a:t>
              </a:r>
            </a:p>
          </p:txBody>
        </p:sp>
      </p:grpSp>
      <p:grpSp>
        <p:nvGrpSpPr>
          <p:cNvPr id="540" name="Cubo 66"/>
          <p:cNvGrpSpPr/>
          <p:nvPr/>
        </p:nvGrpSpPr>
        <p:grpSpPr>
          <a:xfrm>
            <a:off x="6595648" y="131894"/>
            <a:ext cx="1380013" cy="1078367"/>
            <a:chOff x="0" y="0"/>
            <a:chExt cx="1380011" cy="1078366"/>
          </a:xfrm>
        </p:grpSpPr>
        <p:sp>
          <p:nvSpPr>
            <p:cNvPr id="535" name="Forma"/>
            <p:cNvSpPr/>
            <p:nvPr/>
          </p:nvSpPr>
          <p:spPr>
            <a:xfrm>
              <a:off x="-1" y="0"/>
              <a:ext cx="138001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path>
              </a:pathLst>
            </a:custGeom>
            <a:solidFill>
              <a:srgbClr val="00B0F0"/>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36" name="Forma"/>
            <p:cNvSpPr/>
            <p:nvPr/>
          </p:nvSpPr>
          <p:spPr>
            <a:xfrm>
              <a:off x="1110419" y="0"/>
              <a:ext cx="26959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37" name="Forma"/>
            <p:cNvSpPr/>
            <p:nvPr/>
          </p:nvSpPr>
          <p:spPr>
            <a:xfrm>
              <a:off x="-1" y="-1"/>
              <a:ext cx="1380012" cy="2695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220" y="0"/>
                  </a:lnTo>
                  <a:lnTo>
                    <a:pt x="21600" y="0"/>
                  </a:lnTo>
                  <a:lnTo>
                    <a:pt x="17380" y="21600"/>
                  </a:lnTo>
                  <a:close/>
                </a:path>
              </a:pathLst>
            </a:custGeom>
            <a:solidFill>
              <a:srgbClr val="FFFFFF">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38" name="Forma"/>
            <p:cNvSpPr/>
            <p:nvPr/>
          </p:nvSpPr>
          <p:spPr>
            <a:xfrm>
              <a:off x="-1" y="0"/>
              <a:ext cx="138001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moveTo>
                    <a:pt x="0" y="5400"/>
                  </a:moveTo>
                  <a:lnTo>
                    <a:pt x="17380" y="5400"/>
                  </a:lnTo>
                  <a:lnTo>
                    <a:pt x="21600" y="0"/>
                  </a:lnTo>
                  <a:moveTo>
                    <a:pt x="17380" y="5400"/>
                  </a:moveTo>
                  <a:lnTo>
                    <a:pt x="17380" y="21600"/>
                  </a:lnTo>
                </a:path>
              </a:pathLst>
            </a:custGeom>
            <a:noFill/>
            <a:ln w="12700" cap="flat">
              <a:solidFill>
                <a:srgbClr val="42719B"/>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539" name="Benessere"/>
            <p:cNvSpPr txBox="1"/>
            <p:nvPr/>
          </p:nvSpPr>
          <p:spPr>
            <a:xfrm>
              <a:off x="-1" y="507608"/>
              <a:ext cx="1110421" cy="3327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1600">
                  <a:latin typeface="+mj-lt"/>
                  <a:ea typeface="+mj-ea"/>
                  <a:cs typeface="+mj-cs"/>
                  <a:sym typeface="Helvetica"/>
                </a:defRPr>
              </a:lvl1pPr>
            </a:lstStyle>
            <a:p>
              <a:r>
                <a:t>Benessere</a:t>
              </a:r>
            </a:p>
          </p:txBody>
        </p:sp>
      </p:grpSp>
      <p:grpSp>
        <p:nvGrpSpPr>
          <p:cNvPr id="546" name="Cubo 67"/>
          <p:cNvGrpSpPr/>
          <p:nvPr/>
        </p:nvGrpSpPr>
        <p:grpSpPr>
          <a:xfrm>
            <a:off x="8212410" y="145040"/>
            <a:ext cx="1380013" cy="1078367"/>
            <a:chOff x="0" y="0"/>
            <a:chExt cx="1380011" cy="1078366"/>
          </a:xfrm>
        </p:grpSpPr>
        <p:sp>
          <p:nvSpPr>
            <p:cNvPr id="541" name="Forma"/>
            <p:cNvSpPr/>
            <p:nvPr/>
          </p:nvSpPr>
          <p:spPr>
            <a:xfrm>
              <a:off x="-1" y="0"/>
              <a:ext cx="138001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path>
              </a:pathLst>
            </a:custGeom>
            <a:solidFill>
              <a:srgbClr val="FFF2CC"/>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42" name="Forma"/>
            <p:cNvSpPr/>
            <p:nvPr/>
          </p:nvSpPr>
          <p:spPr>
            <a:xfrm>
              <a:off x="1110419" y="0"/>
              <a:ext cx="26959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43" name="Forma"/>
            <p:cNvSpPr/>
            <p:nvPr/>
          </p:nvSpPr>
          <p:spPr>
            <a:xfrm>
              <a:off x="-1" y="-1"/>
              <a:ext cx="1380012" cy="2695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220" y="0"/>
                  </a:lnTo>
                  <a:lnTo>
                    <a:pt x="21600" y="0"/>
                  </a:lnTo>
                  <a:lnTo>
                    <a:pt x="17380" y="21600"/>
                  </a:lnTo>
                  <a:close/>
                </a:path>
              </a:pathLst>
            </a:custGeom>
            <a:solidFill>
              <a:srgbClr val="FFFFFF">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44" name="Forma"/>
            <p:cNvSpPr/>
            <p:nvPr/>
          </p:nvSpPr>
          <p:spPr>
            <a:xfrm>
              <a:off x="-1" y="0"/>
              <a:ext cx="138001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moveTo>
                    <a:pt x="0" y="5400"/>
                  </a:moveTo>
                  <a:lnTo>
                    <a:pt x="17380" y="5400"/>
                  </a:lnTo>
                  <a:lnTo>
                    <a:pt x="21600" y="0"/>
                  </a:lnTo>
                  <a:moveTo>
                    <a:pt x="17380" y="5400"/>
                  </a:moveTo>
                  <a:lnTo>
                    <a:pt x="17380" y="21600"/>
                  </a:lnTo>
                </a:path>
              </a:pathLst>
            </a:custGeom>
            <a:noFill/>
            <a:ln w="12700" cap="flat">
              <a:solidFill>
                <a:srgbClr val="42719B"/>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545" name="Sport"/>
            <p:cNvSpPr txBox="1"/>
            <p:nvPr/>
          </p:nvSpPr>
          <p:spPr>
            <a:xfrm>
              <a:off x="-1" y="488558"/>
              <a:ext cx="1110421" cy="3708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latin typeface="+mj-lt"/>
                  <a:ea typeface="+mj-ea"/>
                  <a:cs typeface="+mj-cs"/>
                  <a:sym typeface="Helvetica"/>
                </a:defRPr>
              </a:lvl1pPr>
            </a:lstStyle>
            <a:p>
              <a:r>
                <a:t>Sport</a:t>
              </a:r>
            </a:p>
          </p:txBody>
        </p:sp>
      </p:grpSp>
      <p:grpSp>
        <p:nvGrpSpPr>
          <p:cNvPr id="552" name="Cubo 68"/>
          <p:cNvGrpSpPr/>
          <p:nvPr/>
        </p:nvGrpSpPr>
        <p:grpSpPr>
          <a:xfrm>
            <a:off x="9829498" y="145040"/>
            <a:ext cx="1380013" cy="1078367"/>
            <a:chOff x="0" y="0"/>
            <a:chExt cx="1380011" cy="1078366"/>
          </a:xfrm>
        </p:grpSpPr>
        <p:sp>
          <p:nvSpPr>
            <p:cNvPr id="547" name="Forma"/>
            <p:cNvSpPr/>
            <p:nvPr/>
          </p:nvSpPr>
          <p:spPr>
            <a:xfrm>
              <a:off x="-1" y="0"/>
              <a:ext cx="138001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path>
              </a:pathLst>
            </a:custGeom>
            <a:solidFill>
              <a:schemeClr val="accent2"/>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48" name="Forma"/>
            <p:cNvSpPr/>
            <p:nvPr/>
          </p:nvSpPr>
          <p:spPr>
            <a:xfrm>
              <a:off x="1110419" y="0"/>
              <a:ext cx="26959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49" name="Forma"/>
            <p:cNvSpPr/>
            <p:nvPr/>
          </p:nvSpPr>
          <p:spPr>
            <a:xfrm>
              <a:off x="-1" y="-1"/>
              <a:ext cx="1380012" cy="2695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220" y="0"/>
                  </a:lnTo>
                  <a:lnTo>
                    <a:pt x="21600" y="0"/>
                  </a:lnTo>
                  <a:lnTo>
                    <a:pt x="17380" y="21600"/>
                  </a:lnTo>
                  <a:close/>
                </a:path>
              </a:pathLst>
            </a:custGeom>
            <a:solidFill>
              <a:srgbClr val="FFFFFF">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50" name="Forma"/>
            <p:cNvSpPr/>
            <p:nvPr/>
          </p:nvSpPr>
          <p:spPr>
            <a:xfrm>
              <a:off x="-1" y="0"/>
              <a:ext cx="1380012" cy="1078366"/>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4220" y="0"/>
                  </a:lnTo>
                  <a:lnTo>
                    <a:pt x="21600" y="0"/>
                  </a:lnTo>
                  <a:lnTo>
                    <a:pt x="21600" y="16200"/>
                  </a:lnTo>
                  <a:lnTo>
                    <a:pt x="17380" y="21600"/>
                  </a:lnTo>
                  <a:lnTo>
                    <a:pt x="0" y="21600"/>
                  </a:lnTo>
                  <a:close/>
                  <a:moveTo>
                    <a:pt x="0" y="5400"/>
                  </a:moveTo>
                  <a:lnTo>
                    <a:pt x="17380" y="5400"/>
                  </a:lnTo>
                  <a:lnTo>
                    <a:pt x="21600" y="0"/>
                  </a:lnTo>
                  <a:moveTo>
                    <a:pt x="17380" y="5400"/>
                  </a:moveTo>
                  <a:lnTo>
                    <a:pt x="17380" y="21600"/>
                  </a:lnTo>
                </a:path>
              </a:pathLst>
            </a:custGeom>
            <a:noFill/>
            <a:ln w="12700" cap="flat">
              <a:solidFill>
                <a:srgbClr val="42719B"/>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551" name="Casa"/>
            <p:cNvSpPr txBox="1"/>
            <p:nvPr/>
          </p:nvSpPr>
          <p:spPr>
            <a:xfrm>
              <a:off x="-1" y="486270"/>
              <a:ext cx="1110421" cy="3754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r>
                <a:rPr>
                  <a:latin typeface="+mj-lt"/>
                  <a:ea typeface="+mj-ea"/>
                  <a:cs typeface="+mj-cs"/>
                  <a:sym typeface="Helvetica"/>
                </a:rPr>
                <a:t>Casa</a:t>
              </a:r>
              <a:r>
                <a:t> </a:t>
              </a:r>
            </a:p>
          </p:txBody>
        </p:sp>
      </p:grpSp>
      <p:grpSp>
        <p:nvGrpSpPr>
          <p:cNvPr id="560" name="Rettangolo smussato 70"/>
          <p:cNvGrpSpPr/>
          <p:nvPr/>
        </p:nvGrpSpPr>
        <p:grpSpPr>
          <a:xfrm>
            <a:off x="886016" y="2101936"/>
            <a:ext cx="2238708" cy="1183075"/>
            <a:chOff x="-1" y="-1"/>
            <a:chExt cx="2238707" cy="1183074"/>
          </a:xfrm>
        </p:grpSpPr>
        <p:sp>
          <p:nvSpPr>
            <p:cNvPr id="553" name="Rettangolo"/>
            <p:cNvSpPr/>
            <p:nvPr/>
          </p:nvSpPr>
          <p:spPr>
            <a:xfrm>
              <a:off x="-1" y="-2"/>
              <a:ext cx="2238707" cy="1183075"/>
            </a:xfrm>
            <a:prstGeom prst="rect">
              <a:avLst/>
            </a:prstGeom>
            <a:solidFill>
              <a:srgbClr val="00B0F0"/>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54" name="Forma"/>
            <p:cNvSpPr/>
            <p:nvPr/>
          </p:nvSpPr>
          <p:spPr>
            <a:xfrm>
              <a:off x="-2" y="-2"/>
              <a:ext cx="2238708" cy="1478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73" y="21600"/>
                  </a:lnTo>
                  <a:lnTo>
                    <a:pt x="1427" y="21600"/>
                  </a:lnTo>
                  <a:close/>
                </a:path>
              </a:pathLst>
            </a:custGeom>
            <a:solidFill>
              <a:srgbClr val="FFFFFF">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55" name="Forma"/>
            <p:cNvSpPr/>
            <p:nvPr/>
          </p:nvSpPr>
          <p:spPr>
            <a:xfrm>
              <a:off x="-2" y="1035187"/>
              <a:ext cx="2238708" cy="1478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27" y="0"/>
                  </a:lnTo>
                  <a:lnTo>
                    <a:pt x="20173" y="0"/>
                  </a:lnTo>
                  <a:lnTo>
                    <a:pt x="21600" y="2160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56" name="Forma"/>
            <p:cNvSpPr/>
            <p:nvPr/>
          </p:nvSpPr>
          <p:spPr>
            <a:xfrm>
              <a:off x="-2" y="-2"/>
              <a:ext cx="147887" cy="11830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700"/>
                  </a:lnTo>
                  <a:lnTo>
                    <a:pt x="21600" y="18900"/>
                  </a:lnTo>
                  <a:lnTo>
                    <a:pt x="0" y="21600"/>
                  </a:lnTo>
                  <a:close/>
                </a:path>
              </a:pathLst>
            </a:custGeom>
            <a:solidFill>
              <a:srgbClr val="FFFFFF">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57" name="Forma"/>
            <p:cNvSpPr/>
            <p:nvPr/>
          </p:nvSpPr>
          <p:spPr>
            <a:xfrm>
              <a:off x="2090821" y="-2"/>
              <a:ext cx="147886" cy="11830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8900"/>
                  </a:lnTo>
                  <a:lnTo>
                    <a:pt x="0" y="27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58" name="Forma"/>
            <p:cNvSpPr/>
            <p:nvPr/>
          </p:nvSpPr>
          <p:spPr>
            <a:xfrm>
              <a:off x="-2" y="-2"/>
              <a:ext cx="2238708" cy="11830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moveTo>
                    <a:pt x="1427" y="2700"/>
                  </a:moveTo>
                  <a:lnTo>
                    <a:pt x="20173" y="2700"/>
                  </a:lnTo>
                  <a:lnTo>
                    <a:pt x="20173" y="18900"/>
                  </a:lnTo>
                  <a:lnTo>
                    <a:pt x="1427" y="18900"/>
                  </a:lnTo>
                  <a:close/>
                  <a:moveTo>
                    <a:pt x="0" y="0"/>
                  </a:moveTo>
                  <a:lnTo>
                    <a:pt x="1427" y="2700"/>
                  </a:lnTo>
                  <a:moveTo>
                    <a:pt x="0" y="21600"/>
                  </a:moveTo>
                  <a:lnTo>
                    <a:pt x="1427" y="18900"/>
                  </a:lnTo>
                  <a:moveTo>
                    <a:pt x="21600" y="0"/>
                  </a:moveTo>
                  <a:lnTo>
                    <a:pt x="20173" y="2700"/>
                  </a:lnTo>
                  <a:moveTo>
                    <a:pt x="21600" y="21600"/>
                  </a:moveTo>
                  <a:lnTo>
                    <a:pt x="20173" y="18900"/>
                  </a:lnTo>
                </a:path>
              </a:pathLst>
            </a:custGeom>
            <a:noFill/>
            <a:ln w="12700" cap="flat">
              <a:solidFill>
                <a:srgbClr val="42719B"/>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559" name="Coflyer coordina calendari ed operatività"/>
            <p:cNvSpPr txBox="1"/>
            <p:nvPr/>
          </p:nvSpPr>
          <p:spPr>
            <a:xfrm>
              <a:off x="147883" y="130950"/>
              <a:ext cx="1942940" cy="7010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defRPr sz="1200">
                  <a:latin typeface="+mj-lt"/>
                  <a:ea typeface="+mj-ea"/>
                  <a:cs typeface="+mj-cs"/>
                  <a:sym typeface="Helvetica"/>
                </a:defRPr>
              </a:pPr>
              <a:endParaRPr/>
            </a:p>
            <a:p>
              <a:pPr algn="ctr">
                <a:defRPr sz="1400">
                  <a:latin typeface="+mj-lt"/>
                  <a:ea typeface="+mj-ea"/>
                  <a:cs typeface="+mj-cs"/>
                  <a:sym typeface="Helvetica"/>
                </a:defRPr>
              </a:pPr>
              <a:r>
                <a:t>Coflyer coordina calendari ed operatività</a:t>
              </a:r>
            </a:p>
          </p:txBody>
        </p:sp>
      </p:grpSp>
      <p:sp>
        <p:nvSpPr>
          <p:cNvPr id="561" name="Connettore 2 93"/>
          <p:cNvSpPr/>
          <p:nvPr/>
        </p:nvSpPr>
        <p:spPr>
          <a:xfrm>
            <a:off x="1885681" y="3359744"/>
            <a:ext cx="3" cy="399466"/>
          </a:xfrm>
          <a:prstGeom prst="line">
            <a:avLst/>
          </a:prstGeom>
          <a:ln w="19050">
            <a:solidFill>
              <a:srgbClr val="000000"/>
            </a:solidFill>
            <a:miter/>
            <a:tailEnd type="triangle"/>
          </a:ln>
        </p:spPr>
        <p:txBody>
          <a:bodyPr lIns="45718" tIns="45718" rIns="45718" bIns="45718"/>
          <a:lstStyle/>
          <a:p>
            <a:pPr algn="ctr">
              <a:defRPr>
                <a:solidFill>
                  <a:srgbClr val="FFFFFF"/>
                </a:solidFill>
              </a:defRPr>
            </a:pPr>
            <a:endParaRPr/>
          </a:p>
        </p:txBody>
      </p:sp>
      <p:sp>
        <p:nvSpPr>
          <p:cNvPr id="562" name="Connettore diritto 108"/>
          <p:cNvSpPr/>
          <p:nvPr/>
        </p:nvSpPr>
        <p:spPr>
          <a:xfrm>
            <a:off x="674762" y="1601778"/>
            <a:ext cx="9780930" cy="25960"/>
          </a:xfrm>
          <a:prstGeom prst="line">
            <a:avLst/>
          </a:prstGeom>
          <a:ln w="19050">
            <a:solidFill>
              <a:srgbClr val="000000"/>
            </a:solidFill>
            <a:miter/>
          </a:ln>
        </p:spPr>
        <p:txBody>
          <a:bodyPr lIns="45718" tIns="45718" rIns="45718" bIns="45718"/>
          <a:lstStyle/>
          <a:p>
            <a:pPr algn="ctr">
              <a:defRPr>
                <a:solidFill>
                  <a:srgbClr val="FFFFFF"/>
                </a:solidFill>
              </a:defRPr>
            </a:pPr>
            <a:endParaRPr/>
          </a:p>
        </p:txBody>
      </p:sp>
      <p:sp>
        <p:nvSpPr>
          <p:cNvPr id="563" name="Connettore 2 116"/>
          <p:cNvSpPr/>
          <p:nvPr/>
        </p:nvSpPr>
        <p:spPr>
          <a:xfrm flipV="1">
            <a:off x="674762" y="1291716"/>
            <a:ext cx="2" cy="310063"/>
          </a:xfrm>
          <a:prstGeom prst="line">
            <a:avLst/>
          </a:prstGeom>
          <a:ln w="19050">
            <a:solidFill>
              <a:srgbClr val="000000"/>
            </a:solidFill>
            <a:miter/>
            <a:tailEnd type="triangle"/>
          </a:ln>
        </p:spPr>
        <p:txBody>
          <a:bodyPr lIns="45718" tIns="45718" rIns="45718" bIns="45718"/>
          <a:lstStyle/>
          <a:p>
            <a:pPr algn="ctr">
              <a:defRPr>
                <a:solidFill>
                  <a:srgbClr val="FFFFFF"/>
                </a:solidFill>
              </a:defRPr>
            </a:pPr>
            <a:endParaRPr/>
          </a:p>
        </p:txBody>
      </p:sp>
      <p:sp>
        <p:nvSpPr>
          <p:cNvPr id="564" name="Connettore 2 119"/>
          <p:cNvSpPr/>
          <p:nvPr/>
        </p:nvSpPr>
        <p:spPr>
          <a:xfrm flipV="1">
            <a:off x="2246059" y="1291714"/>
            <a:ext cx="2" cy="310063"/>
          </a:xfrm>
          <a:prstGeom prst="line">
            <a:avLst/>
          </a:prstGeom>
          <a:ln w="19050">
            <a:solidFill>
              <a:srgbClr val="000000"/>
            </a:solidFill>
            <a:miter/>
            <a:tailEnd type="triangle"/>
          </a:ln>
        </p:spPr>
        <p:txBody>
          <a:bodyPr lIns="45718" tIns="45718" rIns="45718" bIns="45718"/>
          <a:lstStyle/>
          <a:p>
            <a:pPr algn="ctr">
              <a:defRPr>
                <a:solidFill>
                  <a:srgbClr val="FFFFFF"/>
                </a:solidFill>
              </a:defRPr>
            </a:pPr>
            <a:endParaRPr/>
          </a:p>
        </p:txBody>
      </p:sp>
      <p:sp>
        <p:nvSpPr>
          <p:cNvPr id="565" name="Connettore 2 120"/>
          <p:cNvSpPr/>
          <p:nvPr/>
        </p:nvSpPr>
        <p:spPr>
          <a:xfrm flipV="1">
            <a:off x="3885674" y="1291713"/>
            <a:ext cx="2" cy="310063"/>
          </a:xfrm>
          <a:prstGeom prst="line">
            <a:avLst/>
          </a:prstGeom>
          <a:ln w="19050">
            <a:solidFill>
              <a:srgbClr val="000000"/>
            </a:solidFill>
            <a:miter/>
            <a:tailEnd type="triangle"/>
          </a:ln>
        </p:spPr>
        <p:txBody>
          <a:bodyPr lIns="45718" tIns="45718" rIns="45718" bIns="45718"/>
          <a:lstStyle/>
          <a:p>
            <a:pPr algn="ctr">
              <a:defRPr>
                <a:solidFill>
                  <a:srgbClr val="FFFFFF"/>
                </a:solidFill>
              </a:defRPr>
            </a:pPr>
            <a:endParaRPr/>
          </a:p>
        </p:txBody>
      </p:sp>
      <p:sp>
        <p:nvSpPr>
          <p:cNvPr id="566" name="Connettore 2 121"/>
          <p:cNvSpPr/>
          <p:nvPr/>
        </p:nvSpPr>
        <p:spPr>
          <a:xfrm flipV="1">
            <a:off x="5474839" y="1289083"/>
            <a:ext cx="2" cy="310063"/>
          </a:xfrm>
          <a:prstGeom prst="line">
            <a:avLst/>
          </a:prstGeom>
          <a:ln w="19050">
            <a:solidFill>
              <a:srgbClr val="000000"/>
            </a:solidFill>
            <a:miter/>
            <a:tailEnd type="triangle"/>
          </a:ln>
        </p:spPr>
        <p:txBody>
          <a:bodyPr lIns="45718" tIns="45718" rIns="45718" bIns="45718"/>
          <a:lstStyle/>
          <a:p>
            <a:pPr algn="ctr">
              <a:defRPr>
                <a:solidFill>
                  <a:srgbClr val="FFFFFF"/>
                </a:solidFill>
              </a:defRPr>
            </a:pPr>
            <a:endParaRPr/>
          </a:p>
        </p:txBody>
      </p:sp>
      <p:sp>
        <p:nvSpPr>
          <p:cNvPr id="567" name="Connettore 2 122"/>
          <p:cNvSpPr/>
          <p:nvPr/>
        </p:nvSpPr>
        <p:spPr>
          <a:xfrm flipV="1">
            <a:off x="7162926" y="1304697"/>
            <a:ext cx="2" cy="310063"/>
          </a:xfrm>
          <a:prstGeom prst="line">
            <a:avLst/>
          </a:prstGeom>
          <a:ln w="19050">
            <a:solidFill>
              <a:srgbClr val="000000"/>
            </a:solidFill>
            <a:miter/>
            <a:tailEnd type="triangle"/>
          </a:ln>
        </p:spPr>
        <p:txBody>
          <a:bodyPr lIns="45718" tIns="45718" rIns="45718" bIns="45718"/>
          <a:lstStyle/>
          <a:p>
            <a:pPr algn="ctr">
              <a:defRPr>
                <a:solidFill>
                  <a:srgbClr val="FFFFFF"/>
                </a:solidFill>
              </a:defRPr>
            </a:pPr>
            <a:endParaRPr/>
          </a:p>
        </p:txBody>
      </p:sp>
      <p:sp>
        <p:nvSpPr>
          <p:cNvPr id="568" name="Connettore 2 123"/>
          <p:cNvSpPr/>
          <p:nvPr/>
        </p:nvSpPr>
        <p:spPr>
          <a:xfrm flipV="1">
            <a:off x="8735145" y="1317678"/>
            <a:ext cx="2" cy="310063"/>
          </a:xfrm>
          <a:prstGeom prst="line">
            <a:avLst/>
          </a:prstGeom>
          <a:ln w="19050">
            <a:solidFill>
              <a:srgbClr val="000000"/>
            </a:solidFill>
            <a:miter/>
            <a:tailEnd type="triangle"/>
          </a:ln>
        </p:spPr>
        <p:txBody>
          <a:bodyPr lIns="45718" tIns="45718" rIns="45718" bIns="45718"/>
          <a:lstStyle/>
          <a:p>
            <a:pPr algn="ctr">
              <a:defRPr>
                <a:solidFill>
                  <a:srgbClr val="FFFFFF"/>
                </a:solidFill>
              </a:defRPr>
            </a:pPr>
            <a:endParaRPr/>
          </a:p>
        </p:txBody>
      </p:sp>
      <p:sp>
        <p:nvSpPr>
          <p:cNvPr id="569" name="Connettore 2 124"/>
          <p:cNvSpPr/>
          <p:nvPr/>
        </p:nvSpPr>
        <p:spPr>
          <a:xfrm flipV="1">
            <a:off x="10442990" y="1311046"/>
            <a:ext cx="2" cy="310063"/>
          </a:xfrm>
          <a:prstGeom prst="line">
            <a:avLst/>
          </a:prstGeom>
          <a:ln w="19050">
            <a:solidFill>
              <a:srgbClr val="000000"/>
            </a:solidFill>
            <a:miter/>
            <a:tailEnd type="triangle"/>
          </a:ln>
        </p:spPr>
        <p:txBody>
          <a:bodyPr lIns="45718" tIns="45718" rIns="45718" bIns="45718"/>
          <a:lstStyle/>
          <a:p>
            <a:pPr algn="ctr">
              <a:defRPr>
                <a:solidFill>
                  <a:srgbClr val="FFFFFF"/>
                </a:solidFill>
              </a:defRPr>
            </a:pPr>
            <a:endParaRPr/>
          </a:p>
        </p:txBody>
      </p:sp>
      <p:sp>
        <p:nvSpPr>
          <p:cNvPr id="570" name="Connettore 2 129"/>
          <p:cNvSpPr/>
          <p:nvPr/>
        </p:nvSpPr>
        <p:spPr>
          <a:xfrm>
            <a:off x="1885681" y="1614756"/>
            <a:ext cx="2" cy="454597"/>
          </a:xfrm>
          <a:prstGeom prst="line">
            <a:avLst/>
          </a:prstGeom>
          <a:ln w="19050">
            <a:solidFill>
              <a:srgbClr val="000000"/>
            </a:solidFill>
            <a:miter/>
            <a:tailEnd type="triangle"/>
          </a:ln>
        </p:spPr>
        <p:txBody>
          <a:bodyPr lIns="45718" tIns="45718" rIns="45718" bIns="45718"/>
          <a:lstStyle/>
          <a:p>
            <a:pPr algn="ctr">
              <a:defRPr>
                <a:solidFill>
                  <a:srgbClr val="FFFFFF"/>
                </a:solidFill>
              </a:defRPr>
            </a:pPr>
            <a:endParaRPr/>
          </a:p>
        </p:txBody>
      </p:sp>
      <p:sp>
        <p:nvSpPr>
          <p:cNvPr id="571" name="Freccia in giù 132"/>
          <p:cNvSpPr/>
          <p:nvPr/>
        </p:nvSpPr>
        <p:spPr>
          <a:xfrm>
            <a:off x="8083935" y="5169256"/>
            <a:ext cx="2611823" cy="42384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F2F2F2"/>
          </a:solidFill>
          <a:ln w="12700">
            <a:solidFill>
              <a:srgbClr val="42719B"/>
            </a:solidFill>
            <a:miter/>
          </a:ln>
        </p:spPr>
        <p:txBody>
          <a:bodyPr lIns="45718" tIns="45718" rIns="45718" bIns="45718" anchor="ctr"/>
          <a:lstStyle/>
          <a:p>
            <a:pPr algn="ctr">
              <a:defRPr>
                <a:solidFill>
                  <a:srgbClr val="FFFFFF"/>
                </a:solidFill>
              </a:defRPr>
            </a:pPr>
            <a:endParaRPr/>
          </a:p>
        </p:txBody>
      </p:sp>
      <p:sp>
        <p:nvSpPr>
          <p:cNvPr id="572" name="Connettore diritto 134"/>
          <p:cNvSpPr/>
          <p:nvPr/>
        </p:nvSpPr>
        <p:spPr>
          <a:xfrm flipV="1">
            <a:off x="63060" y="6486719"/>
            <a:ext cx="12028899" cy="51372"/>
          </a:xfrm>
          <a:prstGeom prst="line">
            <a:avLst/>
          </a:prstGeom>
          <a:ln w="19050">
            <a:solidFill>
              <a:srgbClr val="000000"/>
            </a:solidFill>
            <a:miter/>
          </a:ln>
        </p:spPr>
        <p:txBody>
          <a:bodyPr lIns="45718" tIns="45718" rIns="45718" bIns="45718"/>
          <a:lstStyle/>
          <a:p>
            <a:pPr algn="ctr">
              <a:defRPr>
                <a:solidFill>
                  <a:srgbClr val="FFFFFF"/>
                </a:solidFill>
              </a:defRPr>
            </a:pPr>
            <a:endParaRPr/>
          </a:p>
        </p:txBody>
      </p:sp>
      <p:grpSp>
        <p:nvGrpSpPr>
          <p:cNvPr id="580" name="Rettangolo smussato 61"/>
          <p:cNvGrpSpPr/>
          <p:nvPr/>
        </p:nvGrpSpPr>
        <p:grpSpPr>
          <a:xfrm>
            <a:off x="5994874" y="3846139"/>
            <a:ext cx="1760614" cy="1351013"/>
            <a:chOff x="-1" y="-1"/>
            <a:chExt cx="1760613" cy="1351012"/>
          </a:xfrm>
        </p:grpSpPr>
        <p:sp>
          <p:nvSpPr>
            <p:cNvPr id="573" name="Rettangolo"/>
            <p:cNvSpPr/>
            <p:nvPr/>
          </p:nvSpPr>
          <p:spPr>
            <a:xfrm>
              <a:off x="0" y="-2"/>
              <a:ext cx="1760611" cy="1351013"/>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74" name="Forma"/>
            <p:cNvSpPr/>
            <p:nvPr/>
          </p:nvSpPr>
          <p:spPr>
            <a:xfrm>
              <a:off x="0" y="-2"/>
              <a:ext cx="1760612" cy="1688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528" y="21600"/>
                  </a:lnTo>
                  <a:lnTo>
                    <a:pt x="2072" y="21600"/>
                  </a:lnTo>
                  <a:close/>
                </a:path>
              </a:pathLst>
            </a:custGeom>
            <a:solidFill>
              <a:srgbClr val="FFFFFF">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75" name="Forma"/>
            <p:cNvSpPr/>
            <p:nvPr/>
          </p:nvSpPr>
          <p:spPr>
            <a:xfrm>
              <a:off x="0" y="1182133"/>
              <a:ext cx="1760612" cy="1688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72" y="0"/>
                  </a:lnTo>
                  <a:lnTo>
                    <a:pt x="19528" y="0"/>
                  </a:lnTo>
                  <a:lnTo>
                    <a:pt x="21600" y="2160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76" name="Forma"/>
            <p:cNvSpPr/>
            <p:nvPr/>
          </p:nvSpPr>
          <p:spPr>
            <a:xfrm>
              <a:off x="-2" y="-2"/>
              <a:ext cx="168879" cy="1351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700"/>
                  </a:lnTo>
                  <a:lnTo>
                    <a:pt x="21600" y="18900"/>
                  </a:lnTo>
                  <a:lnTo>
                    <a:pt x="0" y="21600"/>
                  </a:lnTo>
                  <a:close/>
                </a:path>
              </a:pathLst>
            </a:custGeom>
            <a:solidFill>
              <a:srgbClr val="FFFFFF">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77" name="Forma"/>
            <p:cNvSpPr/>
            <p:nvPr/>
          </p:nvSpPr>
          <p:spPr>
            <a:xfrm>
              <a:off x="1591734" y="-2"/>
              <a:ext cx="168879" cy="13510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8900"/>
                  </a:lnTo>
                  <a:lnTo>
                    <a:pt x="0" y="27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78" name="Forma"/>
            <p:cNvSpPr/>
            <p:nvPr/>
          </p:nvSpPr>
          <p:spPr>
            <a:xfrm>
              <a:off x="0" y="-2"/>
              <a:ext cx="1760612" cy="1351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moveTo>
                    <a:pt x="2072" y="2700"/>
                  </a:moveTo>
                  <a:lnTo>
                    <a:pt x="19528" y="2700"/>
                  </a:lnTo>
                  <a:lnTo>
                    <a:pt x="19528" y="18900"/>
                  </a:lnTo>
                  <a:lnTo>
                    <a:pt x="2072" y="18900"/>
                  </a:lnTo>
                  <a:close/>
                  <a:moveTo>
                    <a:pt x="0" y="0"/>
                  </a:moveTo>
                  <a:lnTo>
                    <a:pt x="2072" y="2700"/>
                  </a:lnTo>
                  <a:moveTo>
                    <a:pt x="0" y="21600"/>
                  </a:moveTo>
                  <a:lnTo>
                    <a:pt x="2072" y="18900"/>
                  </a:lnTo>
                  <a:moveTo>
                    <a:pt x="21600" y="0"/>
                  </a:moveTo>
                  <a:lnTo>
                    <a:pt x="19528" y="2700"/>
                  </a:lnTo>
                  <a:moveTo>
                    <a:pt x="21600" y="21600"/>
                  </a:moveTo>
                  <a:lnTo>
                    <a:pt x="19528" y="18900"/>
                  </a:lnTo>
                </a:path>
              </a:pathLst>
            </a:custGeom>
            <a:noFill/>
            <a:ln w="12700" cap="flat">
              <a:solidFill>
                <a:srgbClr val="42719B"/>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579" name="Az. Logistica per stoccaggio bancali, con  ritiro giornaliero dai distributori"/>
            <p:cNvSpPr txBox="1"/>
            <p:nvPr/>
          </p:nvSpPr>
          <p:spPr>
            <a:xfrm>
              <a:off x="168875" y="185285"/>
              <a:ext cx="1422860" cy="9804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1200">
                  <a:solidFill>
                    <a:srgbClr val="FFFFFF"/>
                  </a:solidFill>
                  <a:latin typeface="+mj-lt"/>
                  <a:ea typeface="+mj-ea"/>
                  <a:cs typeface="+mj-cs"/>
                  <a:sym typeface="Helvetica"/>
                </a:defRPr>
              </a:lvl1pPr>
            </a:lstStyle>
            <a:p>
              <a:r>
                <a:t>Az. Logistica per stoccaggio bancali, con  ritiro giornaliero dai distributori</a:t>
              </a:r>
            </a:p>
          </p:txBody>
        </p:sp>
      </p:grpSp>
      <p:grpSp>
        <p:nvGrpSpPr>
          <p:cNvPr id="588" name="Rettangolo smussato 62"/>
          <p:cNvGrpSpPr/>
          <p:nvPr/>
        </p:nvGrpSpPr>
        <p:grpSpPr>
          <a:xfrm>
            <a:off x="3629165" y="3846139"/>
            <a:ext cx="1685480" cy="1351013"/>
            <a:chOff x="-1" y="-1"/>
            <a:chExt cx="1685479" cy="1351012"/>
          </a:xfrm>
        </p:grpSpPr>
        <p:sp>
          <p:nvSpPr>
            <p:cNvPr id="581" name="Rettangolo"/>
            <p:cNvSpPr/>
            <p:nvPr/>
          </p:nvSpPr>
          <p:spPr>
            <a:xfrm>
              <a:off x="0" y="-2"/>
              <a:ext cx="1685477" cy="1351013"/>
            </a:xfrm>
            <a:prstGeom prst="rect">
              <a:avLst/>
            </a:prstGeom>
            <a:solidFill>
              <a:srgbClr val="7C7C7C"/>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82" name="Forma"/>
            <p:cNvSpPr/>
            <p:nvPr/>
          </p:nvSpPr>
          <p:spPr>
            <a:xfrm>
              <a:off x="-1" y="-2"/>
              <a:ext cx="1685480" cy="1688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436" y="21600"/>
                  </a:lnTo>
                  <a:lnTo>
                    <a:pt x="2164" y="21600"/>
                  </a:lnTo>
                  <a:close/>
                </a:path>
              </a:pathLst>
            </a:custGeom>
            <a:solidFill>
              <a:srgbClr val="FFFFFF">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83" name="Forma"/>
            <p:cNvSpPr/>
            <p:nvPr/>
          </p:nvSpPr>
          <p:spPr>
            <a:xfrm>
              <a:off x="-1" y="1182133"/>
              <a:ext cx="1685480" cy="1688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4" y="0"/>
                  </a:lnTo>
                  <a:lnTo>
                    <a:pt x="19436" y="0"/>
                  </a:lnTo>
                  <a:lnTo>
                    <a:pt x="21600" y="21600"/>
                  </a:lnTo>
                  <a:close/>
                </a:path>
              </a:pathLst>
            </a:custGeom>
            <a:solidFill>
              <a:srgbClr val="000000">
                <a:alpha val="2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84" name="Forma"/>
            <p:cNvSpPr/>
            <p:nvPr/>
          </p:nvSpPr>
          <p:spPr>
            <a:xfrm>
              <a:off x="-2" y="-2"/>
              <a:ext cx="168879" cy="1351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700"/>
                  </a:lnTo>
                  <a:lnTo>
                    <a:pt x="21600" y="18900"/>
                  </a:lnTo>
                  <a:lnTo>
                    <a:pt x="0" y="21600"/>
                  </a:lnTo>
                  <a:close/>
                </a:path>
              </a:pathLst>
            </a:custGeom>
            <a:solidFill>
              <a:srgbClr val="FFFFFF">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85" name="Forma"/>
            <p:cNvSpPr/>
            <p:nvPr/>
          </p:nvSpPr>
          <p:spPr>
            <a:xfrm>
              <a:off x="1516601" y="-2"/>
              <a:ext cx="168878" cy="13510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8900"/>
                  </a:lnTo>
                  <a:lnTo>
                    <a:pt x="0" y="2700"/>
                  </a:lnTo>
                  <a:close/>
                </a:path>
              </a:pathLst>
            </a:custGeom>
            <a:solidFill>
              <a:srgbClr val="000000">
                <a:alpha val="40000"/>
              </a:srgbClr>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586" name="Forma"/>
            <p:cNvSpPr/>
            <p:nvPr/>
          </p:nvSpPr>
          <p:spPr>
            <a:xfrm>
              <a:off x="-1" y="-2"/>
              <a:ext cx="1685480" cy="1351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moveTo>
                    <a:pt x="2164" y="2700"/>
                  </a:moveTo>
                  <a:lnTo>
                    <a:pt x="19436" y="2700"/>
                  </a:lnTo>
                  <a:lnTo>
                    <a:pt x="19436" y="18900"/>
                  </a:lnTo>
                  <a:lnTo>
                    <a:pt x="2164" y="18900"/>
                  </a:lnTo>
                  <a:close/>
                  <a:moveTo>
                    <a:pt x="0" y="0"/>
                  </a:moveTo>
                  <a:lnTo>
                    <a:pt x="2164" y="2700"/>
                  </a:lnTo>
                  <a:moveTo>
                    <a:pt x="0" y="21600"/>
                  </a:moveTo>
                  <a:lnTo>
                    <a:pt x="2164" y="18900"/>
                  </a:lnTo>
                  <a:moveTo>
                    <a:pt x="21600" y="0"/>
                  </a:moveTo>
                  <a:lnTo>
                    <a:pt x="19436" y="2700"/>
                  </a:lnTo>
                  <a:moveTo>
                    <a:pt x="21600" y="21600"/>
                  </a:moveTo>
                  <a:lnTo>
                    <a:pt x="19436" y="18900"/>
                  </a:lnTo>
                </a:path>
              </a:pathLst>
            </a:custGeom>
            <a:noFill/>
            <a:ln w="12700" cap="flat">
              <a:solidFill>
                <a:srgbClr val="42719B"/>
              </a:solidFill>
              <a:prstDash val="solid"/>
              <a:miter lim="800000"/>
            </a:ln>
            <a:effectLst/>
          </p:spPr>
          <p:txBody>
            <a:bodyPr wrap="square" lIns="45718" tIns="45718" rIns="45718" bIns="45718" numCol="1" anchor="ctr">
              <a:noAutofit/>
            </a:bodyPr>
            <a:lstStyle/>
            <a:p>
              <a:pPr algn="ctr">
                <a:defRPr>
                  <a:solidFill>
                    <a:srgbClr val="FFFFFF"/>
                  </a:solidFill>
                </a:defRPr>
              </a:pPr>
              <a:endParaRPr/>
            </a:p>
          </p:txBody>
        </p:sp>
        <p:sp>
          <p:nvSpPr>
            <p:cNvPr id="587" name="Gestione Trasporto da celofanatore a logistica  territoriale"/>
            <p:cNvSpPr txBox="1"/>
            <p:nvPr/>
          </p:nvSpPr>
          <p:spPr>
            <a:xfrm>
              <a:off x="168875" y="185285"/>
              <a:ext cx="1347728" cy="9804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sz="1200">
                  <a:solidFill>
                    <a:srgbClr val="FFFFFF"/>
                  </a:solidFill>
                  <a:latin typeface="+mj-lt"/>
                  <a:ea typeface="+mj-ea"/>
                  <a:cs typeface="+mj-cs"/>
                  <a:sym typeface="Helvetica"/>
                </a:defRPr>
              </a:lvl1pPr>
            </a:lstStyle>
            <a:p>
              <a:r>
                <a:t>Gestione Trasporto da cellofanatore a logistica  territoriale</a:t>
              </a:r>
            </a:p>
          </p:txBody>
        </p:sp>
      </p:grpSp>
      <p:sp>
        <p:nvSpPr>
          <p:cNvPr id="589" name="Connettore diritto 11"/>
          <p:cNvSpPr/>
          <p:nvPr/>
        </p:nvSpPr>
        <p:spPr>
          <a:xfrm>
            <a:off x="1885682" y="3576453"/>
            <a:ext cx="7480728" cy="35204"/>
          </a:xfrm>
          <a:prstGeom prst="line">
            <a:avLst/>
          </a:prstGeom>
          <a:ln w="19050">
            <a:solidFill>
              <a:srgbClr val="000000"/>
            </a:solidFill>
            <a:miter/>
          </a:ln>
        </p:spPr>
        <p:txBody>
          <a:bodyPr lIns="45718" tIns="45718" rIns="45718" bIns="45718"/>
          <a:lstStyle/>
          <a:p>
            <a:pPr algn="ctr">
              <a:defRPr>
                <a:solidFill>
                  <a:srgbClr val="FFFFFF"/>
                </a:solidFill>
              </a:defRPr>
            </a:pPr>
            <a:endParaRPr/>
          </a:p>
        </p:txBody>
      </p:sp>
      <p:sp>
        <p:nvSpPr>
          <p:cNvPr id="590" name="Connettore 2 14"/>
          <p:cNvSpPr/>
          <p:nvPr/>
        </p:nvSpPr>
        <p:spPr>
          <a:xfrm>
            <a:off x="4436607" y="3594055"/>
            <a:ext cx="2" cy="183279"/>
          </a:xfrm>
          <a:prstGeom prst="line">
            <a:avLst/>
          </a:prstGeom>
          <a:ln w="19050">
            <a:solidFill>
              <a:srgbClr val="000000"/>
            </a:solidFill>
            <a:miter/>
            <a:tailEnd type="triangle"/>
          </a:ln>
        </p:spPr>
        <p:txBody>
          <a:bodyPr lIns="45718" tIns="45718" rIns="45718" bIns="45718"/>
          <a:lstStyle/>
          <a:p>
            <a:pPr algn="ctr">
              <a:defRPr>
                <a:solidFill>
                  <a:srgbClr val="FFFFFF"/>
                </a:solidFill>
              </a:defRPr>
            </a:pPr>
            <a:endParaRPr/>
          </a:p>
        </p:txBody>
      </p:sp>
      <p:sp>
        <p:nvSpPr>
          <p:cNvPr id="591" name="Connettore 2 69"/>
          <p:cNvSpPr/>
          <p:nvPr/>
        </p:nvSpPr>
        <p:spPr>
          <a:xfrm>
            <a:off x="6840323" y="3611654"/>
            <a:ext cx="2" cy="165678"/>
          </a:xfrm>
          <a:prstGeom prst="line">
            <a:avLst/>
          </a:prstGeom>
          <a:ln w="19050">
            <a:solidFill>
              <a:srgbClr val="000000"/>
            </a:solidFill>
            <a:miter/>
            <a:tailEnd type="triangle"/>
          </a:ln>
        </p:spPr>
        <p:txBody>
          <a:bodyPr lIns="45718" tIns="45718" rIns="45718" bIns="45718"/>
          <a:lstStyle/>
          <a:p>
            <a:pPr algn="ctr">
              <a:defRPr>
                <a:solidFill>
                  <a:srgbClr val="FFFFFF"/>
                </a:solidFill>
              </a:defRPr>
            </a:pPr>
            <a:endParaRPr/>
          </a:p>
        </p:txBody>
      </p:sp>
      <p:sp>
        <p:nvSpPr>
          <p:cNvPr id="592" name="Connettore 2 71"/>
          <p:cNvSpPr/>
          <p:nvPr/>
        </p:nvSpPr>
        <p:spPr>
          <a:xfrm>
            <a:off x="9366407" y="3611655"/>
            <a:ext cx="2" cy="234488"/>
          </a:xfrm>
          <a:prstGeom prst="line">
            <a:avLst/>
          </a:prstGeom>
          <a:ln w="19050">
            <a:solidFill>
              <a:srgbClr val="000000"/>
            </a:solidFill>
            <a:miter/>
            <a:tailEnd type="triangle"/>
          </a:ln>
        </p:spPr>
        <p:txBody>
          <a:bodyPr lIns="45718" tIns="45718" rIns="45718" bIns="45718"/>
          <a:lstStyle/>
          <a:p>
            <a:pPr algn="ctr">
              <a:defRPr>
                <a:solidFill>
                  <a:srgbClr val="FFFFFF"/>
                </a:solidFill>
              </a:defRPr>
            </a:pPr>
            <a:endParaRPr/>
          </a:p>
        </p:txBody>
      </p:sp>
      <p:sp>
        <p:nvSpPr>
          <p:cNvPr id="593" name="Connettore 2 72"/>
          <p:cNvSpPr/>
          <p:nvPr/>
        </p:nvSpPr>
        <p:spPr>
          <a:xfrm flipV="1">
            <a:off x="9366408" y="3393699"/>
            <a:ext cx="2" cy="217958"/>
          </a:xfrm>
          <a:prstGeom prst="line">
            <a:avLst/>
          </a:prstGeom>
          <a:ln w="19050">
            <a:solidFill>
              <a:srgbClr val="000000"/>
            </a:solidFill>
            <a:miter/>
            <a:tailEnd type="triangle"/>
          </a:ln>
        </p:spPr>
        <p:txBody>
          <a:bodyPr lIns="45718" tIns="45718" rIns="45718" bIns="45718"/>
          <a:lstStyle/>
          <a:p>
            <a:pPr algn="ctr">
              <a:defRPr>
                <a:solidFill>
                  <a:srgbClr val="FFFFFF"/>
                </a:solidFill>
              </a:defRPr>
            </a:pPr>
            <a:endParaRPr/>
          </a:p>
        </p:txBody>
      </p:sp>
      <p:pic>
        <p:nvPicPr>
          <p:cNvPr id="594" name="Elemento grafico 73" descr="Elemento grafico 73"/>
          <p:cNvPicPr>
            <a:picLocks noChangeAspect="1"/>
          </p:cNvPicPr>
          <p:nvPr/>
        </p:nvPicPr>
        <p:blipFill>
          <a:blip r:embed="rId9">
            <a:extLst/>
          </a:blip>
          <a:stretch>
            <a:fillRect/>
          </a:stretch>
        </p:blipFill>
        <p:spPr>
          <a:xfrm>
            <a:off x="5990852" y="5532644"/>
            <a:ext cx="938620" cy="914402"/>
          </a:xfrm>
          <a:prstGeom prst="rect">
            <a:avLst/>
          </a:prstGeom>
          <a:ln w="12700">
            <a:miter lim="400000"/>
          </a:ln>
        </p:spPr>
      </p:pic>
      <p:pic>
        <p:nvPicPr>
          <p:cNvPr id="595" name="Immagine" descr="Immagine"/>
          <p:cNvPicPr>
            <a:picLocks noChangeAspect="1"/>
          </p:cNvPicPr>
          <p:nvPr/>
        </p:nvPicPr>
        <p:blipFill>
          <a:blip r:embed="rId11">
            <a:extLst/>
          </a:blip>
          <a:stretch>
            <a:fillRect/>
          </a:stretch>
        </p:blipFill>
        <p:spPr>
          <a:xfrm>
            <a:off x="4470570" y="2340768"/>
            <a:ext cx="2666930" cy="855005"/>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Rettangolo arrotondato"/>
          <p:cNvSpPr/>
          <p:nvPr/>
        </p:nvSpPr>
        <p:spPr>
          <a:xfrm rot="20621109">
            <a:off x="1337078" y="1896432"/>
            <a:ext cx="12787327" cy="6433809"/>
          </a:xfrm>
          <a:prstGeom prst="roundRect">
            <a:avLst>
              <a:gd name="adj" fmla="val 15390"/>
            </a:avLst>
          </a:prstGeom>
          <a:solidFill>
            <a:srgbClr val="FFDF01"/>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pic>
        <p:nvPicPr>
          <p:cNvPr id="598" name="Immagine" descr="Immagine"/>
          <p:cNvPicPr>
            <a:picLocks noChangeAspect="1"/>
          </p:cNvPicPr>
          <p:nvPr/>
        </p:nvPicPr>
        <p:blipFill>
          <a:blip r:embed="rId2">
            <a:extLst/>
          </a:blip>
          <a:stretch>
            <a:fillRect/>
          </a:stretch>
        </p:blipFill>
        <p:spPr>
          <a:xfrm>
            <a:off x="3624262" y="2406650"/>
            <a:ext cx="4943552" cy="2032000"/>
          </a:xfrm>
          <a:prstGeom prst="rect">
            <a:avLst/>
          </a:prstGeom>
          <a:ln w="12700">
            <a:miter lim="400000"/>
          </a:ln>
        </p:spPr>
      </p:pic>
      <p:sp>
        <p:nvSpPr>
          <p:cNvPr id="600" name="Nuove opportunità, nuove aziende di servizio"/>
          <p:cNvSpPr txBox="1"/>
          <p:nvPr/>
        </p:nvSpPr>
        <p:spPr>
          <a:xfrm>
            <a:off x="872065" y="535749"/>
            <a:ext cx="6686930" cy="8705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defTabSz="457200">
              <a:lnSpc>
                <a:spcPts val="5300"/>
              </a:lnSpc>
              <a:defRPr sz="2000" b="1">
                <a:latin typeface="+mj-lt"/>
                <a:ea typeface="+mj-ea"/>
                <a:cs typeface="+mj-cs"/>
                <a:sym typeface="Helvetica"/>
              </a:defRPr>
            </a:lvl1pPr>
          </a:lstStyle>
          <a:p>
            <a:r>
              <a:rPr dirty="0" err="1">
                <a:solidFill>
                  <a:srgbClr val="434342"/>
                </a:solidFill>
              </a:rPr>
              <a:t>Nuove</a:t>
            </a:r>
            <a:r>
              <a:rPr dirty="0">
                <a:solidFill>
                  <a:srgbClr val="434342"/>
                </a:solidFill>
              </a:rPr>
              <a:t> </a:t>
            </a:r>
            <a:r>
              <a:rPr dirty="0" err="1">
                <a:solidFill>
                  <a:srgbClr val="434342"/>
                </a:solidFill>
              </a:rPr>
              <a:t>opportunità</a:t>
            </a:r>
            <a:r>
              <a:rPr dirty="0">
                <a:solidFill>
                  <a:srgbClr val="434342"/>
                </a:solidFill>
              </a:rPr>
              <a:t>, </a:t>
            </a:r>
            <a:r>
              <a:rPr dirty="0" err="1">
                <a:solidFill>
                  <a:srgbClr val="434342"/>
                </a:solidFill>
              </a:rPr>
              <a:t>nuove</a:t>
            </a:r>
            <a:r>
              <a:rPr dirty="0">
                <a:solidFill>
                  <a:srgbClr val="434342"/>
                </a:solidFill>
              </a:rPr>
              <a:t> </a:t>
            </a:r>
            <a:r>
              <a:rPr dirty="0" err="1">
                <a:solidFill>
                  <a:srgbClr val="434342"/>
                </a:solidFill>
              </a:rPr>
              <a:t>aziende</a:t>
            </a:r>
            <a:r>
              <a:rPr dirty="0">
                <a:solidFill>
                  <a:srgbClr val="434342"/>
                </a:solidFill>
              </a:rPr>
              <a:t> di </a:t>
            </a:r>
            <a:r>
              <a:rPr dirty="0" err="1">
                <a:solidFill>
                  <a:srgbClr val="434342"/>
                </a:solidFill>
              </a:rPr>
              <a:t>servizio</a:t>
            </a:r>
            <a:endParaRPr dirty="0">
              <a:solidFill>
                <a:srgbClr val="434342"/>
              </a:solidFill>
            </a:endParaRPr>
          </a:p>
        </p:txBody>
      </p:sp>
      <p:sp>
        <p:nvSpPr>
          <p:cNvPr id="6" name="Nuove opportunità, nuove aziende di servizio">
            <a:extLst>
              <a:ext uri="{FF2B5EF4-FFF2-40B4-BE49-F238E27FC236}">
                <a16:creationId xmlns:a16="http://schemas.microsoft.com/office/drawing/2014/main" id="{2DCDC516-5C6E-FB46-A1A1-BAF25E020292}"/>
              </a:ext>
            </a:extLst>
          </p:cNvPr>
          <p:cNvSpPr txBox="1"/>
          <p:nvPr/>
        </p:nvSpPr>
        <p:spPr>
          <a:xfrm>
            <a:off x="4892272" y="4830992"/>
            <a:ext cx="6686930" cy="8705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lvl1pPr defTabSz="457200">
              <a:lnSpc>
                <a:spcPts val="5300"/>
              </a:lnSpc>
              <a:defRPr sz="2000" b="1">
                <a:latin typeface="+mj-lt"/>
                <a:ea typeface="+mj-ea"/>
                <a:cs typeface="+mj-cs"/>
                <a:sym typeface="Helvetica"/>
              </a:defRPr>
            </a:lvl1pPr>
          </a:lstStyle>
          <a:p>
            <a:pPr>
              <a:lnSpc>
                <a:spcPct val="100000"/>
              </a:lnSpc>
            </a:pPr>
            <a:r>
              <a:rPr lang="it-IT" sz="1500" b="0" dirty="0">
                <a:solidFill>
                  <a:srgbClr val="434342"/>
                </a:solidFill>
              </a:rPr>
              <a:t>È l’agenzia di comunicazione interna che si occupa della comunicazione online e offline per le aziende del </a:t>
            </a:r>
            <a:r>
              <a:rPr lang="it-IT" sz="1500" dirty="0">
                <a:solidFill>
                  <a:srgbClr val="434342"/>
                </a:solidFill>
              </a:rPr>
              <a:t>Consorzio </a:t>
            </a:r>
            <a:r>
              <a:rPr lang="it-IT" sz="1500" dirty="0" err="1">
                <a:solidFill>
                  <a:srgbClr val="434342"/>
                </a:solidFill>
              </a:rPr>
              <a:t>Bricolife</a:t>
            </a:r>
            <a:r>
              <a:rPr lang="it-IT" sz="1500" dirty="0">
                <a:solidFill>
                  <a:srgbClr val="434342"/>
                </a:solidFill>
              </a:rPr>
              <a:t> </a:t>
            </a:r>
            <a:r>
              <a:rPr lang="it-IT" sz="1500" b="0" dirty="0">
                <a:solidFill>
                  <a:srgbClr val="434342"/>
                </a:solidFill>
              </a:rPr>
              <a:t>e per clienti esterni. </a:t>
            </a:r>
          </a:p>
          <a:p>
            <a:pPr>
              <a:lnSpc>
                <a:spcPct val="100000"/>
              </a:lnSpc>
            </a:pPr>
            <a:r>
              <a:rPr lang="it-IT" sz="1500" b="0" dirty="0">
                <a:solidFill>
                  <a:srgbClr val="434342"/>
                </a:solidFill>
              </a:rPr>
              <a:t>Di recente costituzione, è una realtà dinamica e flessibile che spazia dalla progettazione grafica tradizionale alla realizzazione di piani promozionali multicanale.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D2C2C"/>
        </a:solidFill>
        <a:effectLst/>
      </p:bgPr>
    </p:bg>
    <p:spTree>
      <p:nvGrpSpPr>
        <p:cNvPr id="1" name=""/>
        <p:cNvGrpSpPr/>
        <p:nvPr/>
      </p:nvGrpSpPr>
      <p:grpSpPr>
        <a:xfrm>
          <a:off x="0" y="0"/>
          <a:ext cx="0" cy="0"/>
          <a:chOff x="0" y="0"/>
          <a:chExt cx="0" cy="0"/>
        </a:xfrm>
      </p:grpSpPr>
      <p:sp>
        <p:nvSpPr>
          <p:cNvPr id="602" name="Titolo 1"/>
          <p:cNvSpPr txBox="1">
            <a:spLocks noGrp="1"/>
          </p:cNvSpPr>
          <p:nvPr>
            <p:ph type="title"/>
          </p:nvPr>
        </p:nvSpPr>
        <p:spPr>
          <a:xfrm>
            <a:off x="1481410" y="675166"/>
            <a:ext cx="3663951" cy="726680"/>
          </a:xfrm>
          <a:prstGeom prst="rect">
            <a:avLst/>
          </a:prstGeom>
        </p:spPr>
        <p:txBody>
          <a:bodyPr anchor="t"/>
          <a:lstStyle/>
          <a:p>
            <a:pPr>
              <a:defRPr sz="3000" cap="all">
                <a:solidFill>
                  <a:srgbClr val="F9C623"/>
                </a:solidFill>
                <a:latin typeface="+mj-lt"/>
                <a:ea typeface="+mj-ea"/>
                <a:cs typeface="+mj-cs"/>
                <a:sym typeface="Helvetica"/>
              </a:defRPr>
            </a:pPr>
            <a:r>
              <a:rPr b="1" dirty="0" err="1"/>
              <a:t>Concludendo</a:t>
            </a:r>
            <a:r>
              <a:rPr dirty="0"/>
              <a:t>  </a:t>
            </a:r>
          </a:p>
        </p:txBody>
      </p:sp>
      <p:sp>
        <p:nvSpPr>
          <p:cNvPr id="603" name="Segnaposto contenuto 2"/>
          <p:cNvSpPr txBox="1">
            <a:spLocks noGrp="1"/>
          </p:cNvSpPr>
          <p:nvPr>
            <p:ph type="body" idx="1"/>
          </p:nvPr>
        </p:nvSpPr>
        <p:spPr>
          <a:xfrm>
            <a:off x="1481410" y="1730726"/>
            <a:ext cx="11164624" cy="4318101"/>
          </a:xfrm>
          <a:prstGeom prst="rect">
            <a:avLst/>
          </a:prstGeom>
        </p:spPr>
        <p:txBody>
          <a:bodyPr>
            <a:noAutofit/>
          </a:bodyPr>
          <a:lstStyle/>
          <a:p>
            <a:pPr marL="0" indent="0" defTabSz="356615">
              <a:lnSpc>
                <a:spcPct val="150000"/>
              </a:lnSpc>
              <a:spcBef>
                <a:spcPts val="0"/>
              </a:spcBef>
              <a:buSzTx/>
              <a:buFontTx/>
              <a:buNone/>
              <a:defRPr sz="2911">
                <a:solidFill>
                  <a:srgbClr val="FFFFFF"/>
                </a:solidFill>
                <a:latin typeface="+mj-lt"/>
                <a:ea typeface="+mj-ea"/>
                <a:cs typeface="+mj-cs"/>
                <a:sym typeface="Helvetica"/>
              </a:defRPr>
            </a:pPr>
            <a:r>
              <a:rPr sz="2000" dirty="0"/>
              <a:t>Il </a:t>
            </a:r>
            <a:r>
              <a:rPr sz="2000" dirty="0" err="1"/>
              <a:t>volantino</a:t>
            </a:r>
            <a:r>
              <a:rPr sz="2000" dirty="0"/>
              <a:t> </a:t>
            </a:r>
            <a:r>
              <a:rPr sz="2000" dirty="0" err="1"/>
              <a:t>diventa</a:t>
            </a:r>
            <a:r>
              <a:rPr sz="2000" dirty="0"/>
              <a:t> </a:t>
            </a:r>
            <a:r>
              <a:rPr sz="2000" dirty="0" err="1"/>
              <a:t>una</a:t>
            </a:r>
            <a:r>
              <a:rPr sz="2000" dirty="0"/>
              <a:t> </a:t>
            </a:r>
            <a:r>
              <a:rPr sz="2000" dirty="0" err="1"/>
              <a:t>vera</a:t>
            </a:r>
            <a:r>
              <a:rPr sz="2000" dirty="0"/>
              <a:t>  </a:t>
            </a:r>
            <a:r>
              <a:rPr sz="2000" dirty="0" err="1"/>
              <a:t>opportunità</a:t>
            </a:r>
            <a:r>
              <a:rPr sz="2000" dirty="0"/>
              <a:t> </a:t>
            </a:r>
            <a:r>
              <a:rPr sz="2000" dirty="0" err="1"/>
              <a:t>redditizia</a:t>
            </a:r>
            <a:r>
              <a:rPr sz="2000" dirty="0"/>
              <a:t> di </a:t>
            </a:r>
            <a:r>
              <a:rPr sz="2000" dirty="0" err="1"/>
              <a:t>fatturato</a:t>
            </a:r>
            <a:r>
              <a:rPr sz="2000" dirty="0"/>
              <a:t>:</a:t>
            </a:r>
          </a:p>
          <a:p>
            <a:pPr marL="0" indent="0" defTabSz="356615">
              <a:lnSpc>
                <a:spcPct val="150000"/>
              </a:lnSpc>
              <a:spcBef>
                <a:spcPts val="0"/>
              </a:spcBef>
              <a:buSzTx/>
              <a:buFontTx/>
              <a:buNone/>
              <a:defRPr sz="2911">
                <a:solidFill>
                  <a:srgbClr val="FFFFFF"/>
                </a:solidFill>
                <a:latin typeface="+mj-lt"/>
                <a:ea typeface="+mj-ea"/>
                <a:cs typeface="+mj-cs"/>
                <a:sym typeface="Helvetica"/>
              </a:defRPr>
            </a:pPr>
            <a:endParaRPr lang="it-IT" sz="2000" dirty="0"/>
          </a:p>
          <a:p>
            <a:pPr marL="0" indent="0" defTabSz="356615">
              <a:lnSpc>
                <a:spcPct val="150000"/>
              </a:lnSpc>
              <a:spcBef>
                <a:spcPts val="0"/>
              </a:spcBef>
              <a:buSzTx/>
              <a:buFontTx/>
              <a:buNone/>
              <a:defRPr sz="2911">
                <a:solidFill>
                  <a:srgbClr val="FFFFFF"/>
                </a:solidFill>
                <a:latin typeface="+mj-lt"/>
                <a:ea typeface="+mj-ea"/>
                <a:cs typeface="+mj-cs"/>
                <a:sym typeface="Helvetica"/>
              </a:defRPr>
            </a:pPr>
            <a:r>
              <a:rPr sz="2000" dirty="0"/>
              <a:t>• </a:t>
            </a:r>
            <a:r>
              <a:rPr sz="2000" dirty="0" err="1"/>
              <a:t>Tracciando</a:t>
            </a:r>
            <a:r>
              <a:rPr sz="2000" dirty="0"/>
              <a:t> la </a:t>
            </a:r>
            <a:r>
              <a:rPr sz="2000" dirty="0" err="1"/>
              <a:t>consegna</a:t>
            </a:r>
            <a:r>
              <a:rPr sz="2000" dirty="0"/>
              <a:t> </a:t>
            </a:r>
          </a:p>
          <a:p>
            <a:pPr marL="0" indent="0" defTabSz="356615">
              <a:lnSpc>
                <a:spcPct val="150000"/>
              </a:lnSpc>
              <a:spcBef>
                <a:spcPts val="0"/>
              </a:spcBef>
              <a:buSzTx/>
              <a:buFontTx/>
              <a:buNone/>
              <a:defRPr sz="2911">
                <a:solidFill>
                  <a:srgbClr val="FFFFFF"/>
                </a:solidFill>
                <a:latin typeface="+mj-lt"/>
                <a:ea typeface="+mj-ea"/>
                <a:cs typeface="+mj-cs"/>
                <a:sym typeface="Helvetica"/>
              </a:defRPr>
            </a:pPr>
            <a:r>
              <a:rPr sz="2000" dirty="0"/>
              <a:t>• </a:t>
            </a:r>
            <a:r>
              <a:rPr sz="2000" dirty="0" err="1"/>
              <a:t>Ottimizzando</a:t>
            </a:r>
            <a:r>
              <a:rPr sz="2000" dirty="0"/>
              <a:t> </a:t>
            </a:r>
            <a:r>
              <a:rPr sz="2000" dirty="0" err="1"/>
              <a:t>quantità</a:t>
            </a:r>
            <a:r>
              <a:rPr sz="2000" dirty="0"/>
              <a:t> e </a:t>
            </a:r>
            <a:r>
              <a:rPr sz="2000" dirty="0" err="1"/>
              <a:t>campagne</a:t>
            </a:r>
            <a:endParaRPr sz="2000" dirty="0"/>
          </a:p>
          <a:p>
            <a:pPr marL="0" indent="0" defTabSz="356615">
              <a:lnSpc>
                <a:spcPct val="150000"/>
              </a:lnSpc>
              <a:spcBef>
                <a:spcPts val="0"/>
              </a:spcBef>
              <a:buSzTx/>
              <a:buFontTx/>
              <a:buNone/>
              <a:defRPr sz="2911">
                <a:solidFill>
                  <a:srgbClr val="FFFFFF"/>
                </a:solidFill>
                <a:latin typeface="+mj-lt"/>
                <a:ea typeface="+mj-ea"/>
                <a:cs typeface="+mj-cs"/>
                <a:sym typeface="Helvetica"/>
              </a:defRPr>
            </a:pPr>
            <a:r>
              <a:rPr sz="2000" dirty="0"/>
              <a:t>• </a:t>
            </a:r>
            <a:r>
              <a:rPr sz="2000" dirty="0" err="1"/>
              <a:t>Curando</a:t>
            </a:r>
            <a:r>
              <a:rPr sz="2000" dirty="0"/>
              <a:t> </a:t>
            </a:r>
            <a:r>
              <a:rPr sz="2000" dirty="0" err="1"/>
              <a:t>i</a:t>
            </a:r>
            <a:r>
              <a:rPr sz="2000" dirty="0"/>
              <a:t> </a:t>
            </a:r>
            <a:r>
              <a:rPr sz="2000" dirty="0" err="1"/>
              <a:t>dettagli</a:t>
            </a:r>
            <a:r>
              <a:rPr sz="2000" dirty="0"/>
              <a:t> del </a:t>
            </a:r>
            <a:r>
              <a:rPr sz="2000" dirty="0" err="1"/>
              <a:t>volantino</a:t>
            </a:r>
            <a:endParaRPr sz="2000" dirty="0"/>
          </a:p>
          <a:p>
            <a:pPr marL="0" indent="0" defTabSz="356615">
              <a:lnSpc>
                <a:spcPct val="150000"/>
              </a:lnSpc>
              <a:spcBef>
                <a:spcPts val="0"/>
              </a:spcBef>
              <a:buSzTx/>
              <a:buFontTx/>
              <a:buNone/>
              <a:defRPr sz="2911">
                <a:solidFill>
                  <a:srgbClr val="FFFFFF"/>
                </a:solidFill>
                <a:latin typeface="+mj-lt"/>
                <a:ea typeface="+mj-ea"/>
                <a:cs typeface="+mj-cs"/>
                <a:sym typeface="Helvetica"/>
              </a:defRPr>
            </a:pPr>
            <a:r>
              <a:rPr sz="2000" dirty="0"/>
              <a:t>• </a:t>
            </a:r>
            <a:r>
              <a:rPr sz="2000" dirty="0" err="1"/>
              <a:t>Facendo</a:t>
            </a:r>
            <a:r>
              <a:rPr sz="2000" dirty="0"/>
              <a:t> </a:t>
            </a:r>
            <a:r>
              <a:rPr sz="2000" dirty="0" err="1"/>
              <a:t>interagire</a:t>
            </a:r>
            <a:r>
              <a:rPr sz="2000" dirty="0"/>
              <a:t> la </a:t>
            </a:r>
            <a:r>
              <a:rPr sz="2000" dirty="0" err="1"/>
              <a:t>fisicità</a:t>
            </a:r>
            <a:r>
              <a:rPr sz="2000" dirty="0"/>
              <a:t> </a:t>
            </a:r>
            <a:r>
              <a:rPr sz="2000" dirty="0" err="1"/>
              <a:t>della</a:t>
            </a:r>
            <a:r>
              <a:rPr sz="2000" dirty="0"/>
              <a:t> carta con le </a:t>
            </a:r>
            <a:r>
              <a:rPr sz="2000" dirty="0" err="1"/>
              <a:t>prestazioni</a:t>
            </a:r>
            <a:r>
              <a:rPr sz="2000" dirty="0"/>
              <a:t> del web</a:t>
            </a:r>
          </a:p>
          <a:p>
            <a:pPr marL="0" indent="0" defTabSz="356615">
              <a:lnSpc>
                <a:spcPct val="150000"/>
              </a:lnSpc>
              <a:spcBef>
                <a:spcPts val="0"/>
              </a:spcBef>
              <a:buSzTx/>
              <a:buFontTx/>
              <a:buNone/>
              <a:defRPr sz="2911">
                <a:solidFill>
                  <a:srgbClr val="FFFFFF"/>
                </a:solidFill>
                <a:latin typeface="+mj-lt"/>
                <a:ea typeface="+mj-ea"/>
                <a:cs typeface="+mj-cs"/>
                <a:sym typeface="Helvetica"/>
              </a:defRPr>
            </a:pPr>
            <a:r>
              <a:rPr sz="2000" dirty="0"/>
              <a:t>• </a:t>
            </a:r>
            <a:r>
              <a:rPr sz="2000" dirty="0" err="1"/>
              <a:t>Inserendo</a:t>
            </a:r>
            <a:r>
              <a:rPr sz="2000" dirty="0"/>
              <a:t> </a:t>
            </a:r>
            <a:r>
              <a:rPr sz="2000" dirty="0" err="1"/>
              <a:t>contenuti</a:t>
            </a:r>
            <a:r>
              <a:rPr sz="2000" dirty="0"/>
              <a:t> </a:t>
            </a:r>
            <a:r>
              <a:rPr sz="2000" dirty="0" err="1"/>
              <a:t>interattivi</a:t>
            </a:r>
            <a:r>
              <a:rPr sz="2000" dirty="0"/>
              <a:t> e </a:t>
            </a:r>
            <a:r>
              <a:rPr sz="2000" dirty="0" err="1"/>
              <a:t>divertenti</a:t>
            </a:r>
            <a:endParaRPr sz="2000" dirty="0"/>
          </a:p>
          <a:p>
            <a:pPr marL="0" indent="0" defTabSz="356615">
              <a:lnSpc>
                <a:spcPct val="150000"/>
              </a:lnSpc>
              <a:spcBef>
                <a:spcPts val="0"/>
              </a:spcBef>
              <a:buSzTx/>
              <a:buFontTx/>
              <a:buNone/>
              <a:defRPr sz="2911">
                <a:solidFill>
                  <a:srgbClr val="FFFFFF"/>
                </a:solidFill>
                <a:latin typeface="+mj-lt"/>
                <a:ea typeface="+mj-ea"/>
                <a:cs typeface="+mj-cs"/>
                <a:sym typeface="Helvetica"/>
              </a:defRPr>
            </a:pPr>
            <a:r>
              <a:rPr sz="2000" dirty="0"/>
              <a:t>• </a:t>
            </a:r>
            <a:r>
              <a:rPr sz="2000" dirty="0" err="1"/>
              <a:t>Condividendo</a:t>
            </a:r>
            <a:r>
              <a:rPr sz="2000" dirty="0"/>
              <a:t> </a:t>
            </a:r>
            <a:r>
              <a:rPr sz="2000" dirty="0" err="1"/>
              <a:t>l’ultimo</a:t>
            </a:r>
            <a:r>
              <a:rPr sz="2000" dirty="0"/>
              <a:t> </a:t>
            </a:r>
            <a:r>
              <a:rPr sz="2000" dirty="0" err="1"/>
              <a:t>miglio</a:t>
            </a:r>
            <a:r>
              <a:rPr sz="2000" dirty="0"/>
              <a:t> </a:t>
            </a:r>
            <a:r>
              <a:rPr sz="2000" dirty="0" err="1"/>
              <a:t>nella</a:t>
            </a:r>
            <a:r>
              <a:rPr sz="2000" dirty="0"/>
              <a:t> </a:t>
            </a:r>
            <a:r>
              <a:rPr sz="2000" dirty="0" err="1"/>
              <a:t>consegna</a:t>
            </a:r>
            <a:r>
              <a:rPr sz="2000" dirty="0"/>
              <a:t> </a:t>
            </a:r>
          </a:p>
          <a:p>
            <a:pPr marL="0" indent="0" defTabSz="356615">
              <a:lnSpc>
                <a:spcPct val="150000"/>
              </a:lnSpc>
              <a:spcBef>
                <a:spcPts val="0"/>
              </a:spcBef>
              <a:buSzTx/>
              <a:buFontTx/>
              <a:buNone/>
              <a:defRPr sz="2911">
                <a:solidFill>
                  <a:srgbClr val="FFFFFF"/>
                </a:solidFill>
                <a:latin typeface="+mj-lt"/>
                <a:ea typeface="+mj-ea"/>
                <a:cs typeface="+mj-cs"/>
                <a:sym typeface="Helvetica"/>
              </a:defRPr>
            </a:pPr>
            <a:r>
              <a:rPr sz="2000" dirty="0"/>
              <a:t>• </a:t>
            </a:r>
            <a:r>
              <a:rPr sz="2000" dirty="0" err="1"/>
              <a:t>Aumentando</a:t>
            </a:r>
            <a:r>
              <a:rPr sz="2000" dirty="0"/>
              <a:t> la </a:t>
            </a:r>
            <a:r>
              <a:rPr sz="2000" dirty="0" err="1"/>
              <a:t>consapevolezza</a:t>
            </a:r>
            <a:r>
              <a:rPr sz="2000" dirty="0"/>
              <a:t> </a:t>
            </a:r>
            <a:r>
              <a:rPr sz="2000" dirty="0" err="1"/>
              <a:t>della</a:t>
            </a:r>
            <a:r>
              <a:rPr sz="2000" dirty="0"/>
              <a:t> </a:t>
            </a:r>
            <a:r>
              <a:rPr sz="2000" dirty="0" err="1"/>
              <a:t>fisicità</a:t>
            </a:r>
            <a:r>
              <a:rPr sz="2000" dirty="0"/>
              <a:t> del </a:t>
            </a:r>
            <a:r>
              <a:rPr sz="2000" dirty="0" err="1"/>
              <a:t>lavoro</a:t>
            </a:r>
            <a:endParaRPr sz="2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03">
                                            <p:bg/>
                                          </p:spTgt>
                                        </p:tgtEl>
                                        <p:attrNameLst>
                                          <p:attrName>style.visibility</p:attrName>
                                        </p:attrNameLst>
                                      </p:cBhvr>
                                      <p:to>
                                        <p:strVal val="visible"/>
                                      </p:to>
                                    </p:set>
                                    <p:anim calcmode="lin" valueType="num">
                                      <p:cBhvr additive="base">
                                        <p:cTn id="7" dur="500" fill="hold"/>
                                        <p:tgtEl>
                                          <p:spTgt spid="603">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603">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03">
                                            <p:txEl>
                                              <p:pRg st="0" end="0"/>
                                            </p:txEl>
                                          </p:spTgt>
                                        </p:tgtEl>
                                        <p:attrNameLst>
                                          <p:attrName>style.visibility</p:attrName>
                                        </p:attrNameLst>
                                      </p:cBhvr>
                                      <p:to>
                                        <p:strVal val="visible"/>
                                      </p:to>
                                    </p:set>
                                    <p:anim calcmode="lin" valueType="num">
                                      <p:cBhvr additive="base">
                                        <p:cTn id="11" dur="500" fill="hold"/>
                                        <p:tgtEl>
                                          <p:spTgt spid="60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0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03">
                                            <p:txEl>
                                              <p:pRg st="2" end="2"/>
                                            </p:txEl>
                                          </p:spTgt>
                                        </p:tgtEl>
                                        <p:attrNameLst>
                                          <p:attrName>style.visibility</p:attrName>
                                        </p:attrNameLst>
                                      </p:cBhvr>
                                      <p:to>
                                        <p:strVal val="visible"/>
                                      </p:to>
                                    </p:set>
                                    <p:anim calcmode="lin" valueType="num">
                                      <p:cBhvr additive="base">
                                        <p:cTn id="15" dur="500" fill="hold"/>
                                        <p:tgtEl>
                                          <p:spTgt spid="60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0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03">
                                            <p:txEl>
                                              <p:pRg st="3" end="3"/>
                                            </p:txEl>
                                          </p:spTgt>
                                        </p:tgtEl>
                                        <p:attrNameLst>
                                          <p:attrName>style.visibility</p:attrName>
                                        </p:attrNameLst>
                                      </p:cBhvr>
                                      <p:to>
                                        <p:strVal val="visible"/>
                                      </p:to>
                                    </p:set>
                                    <p:anim calcmode="lin" valueType="num">
                                      <p:cBhvr additive="base">
                                        <p:cTn id="19" dur="500" fill="hold"/>
                                        <p:tgtEl>
                                          <p:spTgt spid="60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0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03">
                                            <p:txEl>
                                              <p:pRg st="4" end="4"/>
                                            </p:txEl>
                                          </p:spTgt>
                                        </p:tgtEl>
                                        <p:attrNameLst>
                                          <p:attrName>style.visibility</p:attrName>
                                        </p:attrNameLst>
                                      </p:cBhvr>
                                      <p:to>
                                        <p:strVal val="visible"/>
                                      </p:to>
                                    </p:set>
                                    <p:anim calcmode="lin" valueType="num">
                                      <p:cBhvr additive="base">
                                        <p:cTn id="23" dur="500" fill="hold"/>
                                        <p:tgtEl>
                                          <p:spTgt spid="60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0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3">
                                            <p:txEl>
                                              <p:pRg st="5" end="5"/>
                                            </p:txEl>
                                          </p:spTgt>
                                        </p:tgtEl>
                                        <p:attrNameLst>
                                          <p:attrName>style.visibility</p:attrName>
                                        </p:attrNameLst>
                                      </p:cBhvr>
                                      <p:to>
                                        <p:strVal val="visible"/>
                                      </p:to>
                                    </p:set>
                                    <p:anim calcmode="lin" valueType="num">
                                      <p:cBhvr additive="base">
                                        <p:cTn id="27" dur="500" fill="hold"/>
                                        <p:tgtEl>
                                          <p:spTgt spid="603">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0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03">
                                            <p:txEl>
                                              <p:pRg st="6" end="6"/>
                                            </p:txEl>
                                          </p:spTgt>
                                        </p:tgtEl>
                                        <p:attrNameLst>
                                          <p:attrName>style.visibility</p:attrName>
                                        </p:attrNameLst>
                                      </p:cBhvr>
                                      <p:to>
                                        <p:strVal val="visible"/>
                                      </p:to>
                                    </p:set>
                                    <p:anim calcmode="lin" valueType="num">
                                      <p:cBhvr additive="base">
                                        <p:cTn id="31" dur="500" fill="hold"/>
                                        <p:tgtEl>
                                          <p:spTgt spid="60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0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03">
                                            <p:txEl>
                                              <p:pRg st="7" end="7"/>
                                            </p:txEl>
                                          </p:spTgt>
                                        </p:tgtEl>
                                        <p:attrNameLst>
                                          <p:attrName>style.visibility</p:attrName>
                                        </p:attrNameLst>
                                      </p:cBhvr>
                                      <p:to>
                                        <p:strVal val="visible"/>
                                      </p:to>
                                    </p:set>
                                    <p:anim calcmode="lin" valueType="num">
                                      <p:cBhvr additive="base">
                                        <p:cTn id="35" dur="500" fill="hold"/>
                                        <p:tgtEl>
                                          <p:spTgt spid="603">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0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03">
                                            <p:txEl>
                                              <p:pRg st="8" end="8"/>
                                            </p:txEl>
                                          </p:spTgt>
                                        </p:tgtEl>
                                        <p:attrNameLst>
                                          <p:attrName>style.visibility</p:attrName>
                                        </p:attrNameLst>
                                      </p:cBhvr>
                                      <p:to>
                                        <p:strVal val="visible"/>
                                      </p:to>
                                    </p:set>
                                    <p:anim calcmode="lin" valueType="num">
                                      <p:cBhvr additive="base">
                                        <p:cTn id="39" dur="500" fill="hold"/>
                                        <p:tgtEl>
                                          <p:spTgt spid="603">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0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2D2C2C"/>
        </a:solidFill>
        <a:effectLst/>
      </p:bgPr>
    </p:bg>
    <p:spTree>
      <p:nvGrpSpPr>
        <p:cNvPr id="1" name=""/>
        <p:cNvGrpSpPr/>
        <p:nvPr/>
      </p:nvGrpSpPr>
      <p:grpSpPr>
        <a:xfrm>
          <a:off x="0" y="0"/>
          <a:ext cx="0" cy="0"/>
          <a:chOff x="0" y="0"/>
          <a:chExt cx="0" cy="0"/>
        </a:xfrm>
      </p:grpSpPr>
      <p:sp>
        <p:nvSpPr>
          <p:cNvPr id="605" name="Segnaposto contenuto 2"/>
          <p:cNvSpPr txBox="1">
            <a:spLocks noGrp="1"/>
          </p:cNvSpPr>
          <p:nvPr>
            <p:ph type="body" sz="quarter" idx="1"/>
          </p:nvPr>
        </p:nvSpPr>
        <p:spPr>
          <a:xfrm>
            <a:off x="524933" y="4077758"/>
            <a:ext cx="5036841" cy="2659361"/>
          </a:xfrm>
          <a:prstGeom prst="rect">
            <a:avLst/>
          </a:prstGeom>
        </p:spPr>
        <p:txBody>
          <a:bodyPr/>
          <a:lstStyle/>
          <a:p>
            <a:pPr marL="0" indent="0">
              <a:lnSpc>
                <a:spcPct val="100000"/>
              </a:lnSpc>
              <a:buSzTx/>
              <a:buFontTx/>
              <a:buNone/>
              <a:defRPr>
                <a:solidFill>
                  <a:srgbClr val="FFFFFF"/>
                </a:solidFill>
                <a:latin typeface="+mj-lt"/>
                <a:ea typeface="+mj-ea"/>
                <a:cs typeface="+mj-cs"/>
                <a:sym typeface="Helvetica"/>
              </a:defRPr>
            </a:pPr>
            <a:r>
              <a:rPr b="1" cap="all" dirty="0" err="1"/>
              <a:t>Recapito</a:t>
            </a:r>
            <a:r>
              <a:rPr b="1" cap="all" dirty="0"/>
              <a:t> </a:t>
            </a:r>
            <a:r>
              <a:rPr b="1" cap="all" dirty="0" err="1"/>
              <a:t>Certo</a:t>
            </a:r>
            <a:endParaRPr b="1" cap="all" dirty="0"/>
          </a:p>
          <a:p>
            <a:pPr marL="0" indent="0">
              <a:lnSpc>
                <a:spcPct val="100000"/>
              </a:lnSpc>
              <a:buSzTx/>
              <a:buFontTx/>
              <a:buNone/>
              <a:defRPr>
                <a:solidFill>
                  <a:srgbClr val="FFFFFF"/>
                </a:solidFill>
                <a:latin typeface="+mj-lt"/>
                <a:ea typeface="+mj-ea"/>
                <a:cs typeface="+mj-cs"/>
                <a:sym typeface="Helvetica"/>
              </a:defRPr>
            </a:pPr>
            <a:r>
              <a:rPr dirty="0"/>
              <a:t>Tel 0461 1610159</a:t>
            </a:r>
            <a:endParaRPr lang="it-IT" dirty="0"/>
          </a:p>
          <a:p>
            <a:pPr marL="0" indent="0">
              <a:lnSpc>
                <a:spcPct val="100000"/>
              </a:lnSpc>
              <a:buSzTx/>
              <a:buFontTx/>
              <a:buNone/>
              <a:defRPr>
                <a:solidFill>
                  <a:srgbClr val="FFFFFF"/>
                </a:solidFill>
                <a:latin typeface="+mj-lt"/>
                <a:ea typeface="+mj-ea"/>
                <a:cs typeface="+mj-cs"/>
                <a:sym typeface="Helvetica"/>
              </a:defRPr>
            </a:pPr>
            <a:r>
              <a:rPr lang="it-IT" dirty="0"/>
              <a:t>www.recapitocerto.it</a:t>
            </a:r>
          </a:p>
          <a:p>
            <a:pPr marL="0" indent="0">
              <a:lnSpc>
                <a:spcPct val="100000"/>
              </a:lnSpc>
              <a:buSzTx/>
              <a:buFontTx/>
              <a:buNone/>
              <a:defRPr>
                <a:solidFill>
                  <a:srgbClr val="FFFFFF"/>
                </a:solidFill>
                <a:latin typeface="+mj-lt"/>
                <a:ea typeface="+mj-ea"/>
                <a:cs typeface="+mj-cs"/>
                <a:sym typeface="Helvetica"/>
              </a:defRPr>
            </a:pPr>
            <a:r>
              <a:rPr lang="it-IT" dirty="0" err="1"/>
              <a:t>www.coflyer.it</a:t>
            </a:r>
            <a:endParaRPr dirty="0"/>
          </a:p>
        </p:txBody>
      </p:sp>
      <p:sp>
        <p:nvSpPr>
          <p:cNvPr id="606" name="Segnaposto numero diapositiva 3"/>
          <p:cNvSpPr txBox="1">
            <a:spLocks noGrp="1"/>
          </p:cNvSpPr>
          <p:nvPr>
            <p:ph type="sldNum" sz="quarter" idx="4294967295"/>
          </p:nvPr>
        </p:nvSpPr>
        <p:spPr>
          <a:xfrm>
            <a:off x="11095177" y="6414761"/>
            <a:ext cx="258623"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49</a:t>
            </a:fld>
            <a:endParaRPr/>
          </a:p>
        </p:txBody>
      </p:sp>
      <p:sp>
        <p:nvSpPr>
          <p:cNvPr id="607" name="Freeform: Shape 11"/>
          <p:cNvSpPr/>
          <p:nvPr/>
        </p:nvSpPr>
        <p:spPr>
          <a:xfrm>
            <a:off x="6021686" y="-1"/>
            <a:ext cx="6172784"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42" y="0"/>
                </a:lnTo>
                <a:lnTo>
                  <a:pt x="123" y="841"/>
                </a:lnTo>
                <a:cubicBezTo>
                  <a:pt x="42" y="1562"/>
                  <a:pt x="0" y="2293"/>
                  <a:pt x="0" y="3033"/>
                </a:cubicBezTo>
                <a:cubicBezTo>
                  <a:pt x="0" y="10800"/>
                  <a:pt x="4591" y="17602"/>
                  <a:pt x="11464" y="21361"/>
                </a:cubicBezTo>
                <a:lnTo>
                  <a:pt x="11925" y="21600"/>
                </a:lnTo>
                <a:lnTo>
                  <a:pt x="21600" y="21600"/>
                </a:lnTo>
                <a:close/>
              </a:path>
            </a:pathLst>
          </a:custGeom>
          <a:solidFill>
            <a:srgbClr val="D00017"/>
          </a:solidFill>
          <a:ln w="12700">
            <a:miter lim="400000"/>
          </a:ln>
        </p:spPr>
        <p:txBody>
          <a:bodyPr lIns="45718" tIns="45718" rIns="45718" bIns="45718" anchor="ctr"/>
          <a:lstStyle/>
          <a:p>
            <a:pPr algn="ctr">
              <a:defRPr>
                <a:solidFill>
                  <a:srgbClr val="FFFFFF"/>
                </a:solidFill>
              </a:defRPr>
            </a:pPr>
            <a:endParaRPr/>
          </a:p>
        </p:txBody>
      </p:sp>
      <p:sp>
        <p:nvSpPr>
          <p:cNvPr id="608" name="Freeform: Shape 13"/>
          <p:cNvSpPr/>
          <p:nvPr/>
        </p:nvSpPr>
        <p:spPr>
          <a:xfrm flipH="1">
            <a:off x="6180666" y="0"/>
            <a:ext cx="6024156"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48" y="0"/>
                </a:lnTo>
                <a:lnTo>
                  <a:pt x="21477" y="895"/>
                </a:lnTo>
                <a:cubicBezTo>
                  <a:pt x="21558" y="1598"/>
                  <a:pt x="21600" y="2311"/>
                  <a:pt x="21600" y="3033"/>
                </a:cubicBezTo>
                <a:cubicBezTo>
                  <a:pt x="21600" y="10972"/>
                  <a:pt x="16563" y="17877"/>
                  <a:pt x="9143" y="21418"/>
                </a:cubicBezTo>
                <a:lnTo>
                  <a:pt x="8738" y="21600"/>
                </a:lnTo>
                <a:lnTo>
                  <a:pt x="0" y="21600"/>
                </a:lnTo>
                <a:close/>
              </a:path>
            </a:pathLst>
          </a:custGeom>
          <a:solidFill>
            <a:srgbClr val="FFFFFF"/>
          </a:solidFill>
          <a:ln w="12700">
            <a:miter lim="400000"/>
          </a:ln>
        </p:spPr>
        <p:txBody>
          <a:bodyPr lIns="45718" tIns="45718" rIns="45718" bIns="45718" anchor="ctr"/>
          <a:lstStyle/>
          <a:p>
            <a:pPr algn="ctr">
              <a:defRPr>
                <a:solidFill>
                  <a:srgbClr val="FFFFFF"/>
                </a:solidFill>
              </a:defRPr>
            </a:pPr>
            <a:endParaRPr/>
          </a:p>
        </p:txBody>
      </p:sp>
      <p:pic>
        <p:nvPicPr>
          <p:cNvPr id="609" name="Immagine 9" descr="Immagine 9"/>
          <p:cNvPicPr>
            <a:picLocks noChangeAspect="1"/>
          </p:cNvPicPr>
          <p:nvPr/>
        </p:nvPicPr>
        <p:blipFill>
          <a:blip r:embed="rId2">
            <a:extLst/>
          </a:blip>
          <a:stretch>
            <a:fillRect/>
          </a:stretch>
        </p:blipFill>
        <p:spPr>
          <a:xfrm>
            <a:off x="8229600" y="746740"/>
            <a:ext cx="3192087" cy="4376709"/>
          </a:xfrm>
          <a:prstGeom prst="rect">
            <a:avLst/>
          </a:prstGeom>
          <a:ln w="12700">
            <a:miter lim="400000"/>
          </a:ln>
        </p:spPr>
      </p:pic>
      <p:sp>
        <p:nvSpPr>
          <p:cNvPr id="610" name="Titolo 1"/>
          <p:cNvSpPr txBox="1"/>
          <p:nvPr/>
        </p:nvSpPr>
        <p:spPr>
          <a:xfrm>
            <a:off x="533399" y="2696804"/>
            <a:ext cx="5507403" cy="47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lnSpcReduction="10000"/>
          </a:bodyPr>
          <a:lstStyle>
            <a:lvl1pPr>
              <a:lnSpc>
                <a:spcPct val="90000"/>
              </a:lnSpc>
              <a:defRPr sz="3000" b="1">
                <a:solidFill>
                  <a:srgbClr val="F9C623"/>
                </a:solidFill>
                <a:latin typeface="+mj-lt"/>
                <a:ea typeface="+mj-ea"/>
                <a:cs typeface="+mj-cs"/>
                <a:sym typeface="Helvetica"/>
              </a:defRPr>
            </a:lvl1pPr>
          </a:lstStyle>
          <a:p>
            <a:r>
              <a:rPr dirty="0" err="1"/>
              <a:t>Grazie</a:t>
            </a:r>
            <a:r>
              <a:rPr dirty="0"/>
              <a:t> per </a:t>
            </a:r>
            <a:r>
              <a:rPr dirty="0" err="1"/>
              <a:t>l’attenzione</a:t>
            </a:r>
            <a:endParaRPr dirty="0"/>
          </a:p>
        </p:txBody>
      </p:sp>
      <p:sp>
        <p:nvSpPr>
          <p:cNvPr id="2" name="CasellaDiTesto 1">
            <a:extLst>
              <a:ext uri="{FF2B5EF4-FFF2-40B4-BE49-F238E27FC236}">
                <a16:creationId xmlns:a16="http://schemas.microsoft.com/office/drawing/2014/main" id="{AD554550-F75E-AE40-BEC9-F69E810E35CB}"/>
              </a:ext>
            </a:extLst>
          </p:cNvPr>
          <p:cNvSpPr txBox="1"/>
          <p:nvPr/>
        </p:nvSpPr>
        <p:spPr>
          <a:xfrm>
            <a:off x="-354724" y="5281448"/>
            <a:ext cx="9239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dirty="0">
              <a:ln>
                <a:noFill/>
              </a:ln>
              <a:solidFill>
                <a:srgbClr val="000000"/>
              </a:solidFill>
              <a:effectLst/>
              <a:uFillTx/>
              <a:latin typeface="+mn-lt"/>
              <a:ea typeface="+mn-ea"/>
              <a:cs typeface="+mn-cs"/>
              <a:sym typeface="Calibri"/>
            </a:endParaRPr>
          </a:p>
        </p:txBody>
      </p:sp>
      <p:sp>
        <p:nvSpPr>
          <p:cNvPr id="3" name="Cornice 2">
            <a:hlinkClick r:id="rId3"/>
            <a:extLst>
              <a:ext uri="{FF2B5EF4-FFF2-40B4-BE49-F238E27FC236}">
                <a16:creationId xmlns:a16="http://schemas.microsoft.com/office/drawing/2014/main" id="{2B94ED24-D348-9D47-8248-1A83BF4922EB}"/>
              </a:ext>
            </a:extLst>
          </p:cNvPr>
          <p:cNvSpPr/>
          <p:nvPr/>
        </p:nvSpPr>
        <p:spPr>
          <a:xfrm>
            <a:off x="524933" y="5430132"/>
            <a:ext cx="3209449" cy="70227"/>
          </a:xfrm>
          <a:prstGeom prst="frame">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noFill/>
              <a:effectLst/>
              <a:uFillTx/>
              <a:latin typeface="+mn-lt"/>
              <a:ea typeface="+mn-ea"/>
              <a:cs typeface="+mn-cs"/>
              <a:sym typeface="Calibri"/>
            </a:endParaRPr>
          </a:p>
        </p:txBody>
      </p:sp>
      <p:sp>
        <p:nvSpPr>
          <p:cNvPr id="11" name="Cornice 10">
            <a:hlinkClick r:id="rId4"/>
            <a:extLst>
              <a:ext uri="{FF2B5EF4-FFF2-40B4-BE49-F238E27FC236}">
                <a16:creationId xmlns:a16="http://schemas.microsoft.com/office/drawing/2014/main" id="{7F3D11D9-2AB4-EF42-BD88-7AE320B99628}"/>
              </a:ext>
            </a:extLst>
          </p:cNvPr>
          <p:cNvSpPr/>
          <p:nvPr/>
        </p:nvSpPr>
        <p:spPr>
          <a:xfrm>
            <a:off x="514581" y="6013398"/>
            <a:ext cx="3209449" cy="70227"/>
          </a:xfrm>
          <a:prstGeom prst="frame">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noFill/>
              <a:effectLst/>
              <a:uFillTx/>
              <a:latin typeface="+mn-lt"/>
              <a:ea typeface="+mn-ea"/>
              <a:cs typeface="+mn-cs"/>
              <a:sym typeface="Calibri"/>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olo 1"/>
          <p:cNvSpPr txBox="1">
            <a:spLocks noGrp="1"/>
          </p:cNvSpPr>
          <p:nvPr>
            <p:ph type="title"/>
          </p:nvPr>
        </p:nvSpPr>
        <p:spPr>
          <a:xfrm>
            <a:off x="524255" y="859704"/>
            <a:ext cx="6594189" cy="660706"/>
          </a:xfrm>
          <a:prstGeom prst="rect">
            <a:avLst/>
          </a:prstGeom>
        </p:spPr>
        <p:txBody>
          <a:bodyPr/>
          <a:lstStyle>
            <a:lvl1pPr algn="ctr" defTabSz="539495">
              <a:defRPr sz="2359" b="1" cap="all">
                <a:solidFill>
                  <a:srgbClr val="D00017"/>
                </a:solidFill>
                <a:latin typeface="+mj-lt"/>
                <a:ea typeface="+mj-ea"/>
                <a:cs typeface="+mj-cs"/>
                <a:sym typeface="Helvetica"/>
              </a:defRPr>
            </a:lvl1pPr>
          </a:lstStyle>
          <a:p>
            <a:r>
              <a:t>L’affollamento nella comunicazione</a:t>
            </a:r>
          </a:p>
        </p:txBody>
      </p:sp>
      <p:pic>
        <p:nvPicPr>
          <p:cNvPr id="223" name="Immagine 5" descr="Immagine 5"/>
          <p:cNvPicPr>
            <a:picLocks noChangeAspect="1"/>
          </p:cNvPicPr>
          <p:nvPr/>
        </p:nvPicPr>
        <p:blipFill>
          <a:blip r:embed="rId2">
            <a:extLst/>
          </a:blip>
          <a:srcRect l="1971" r="3711" b="3"/>
          <a:stretch>
            <a:fillRect/>
          </a:stretch>
        </p:blipFill>
        <p:spPr>
          <a:xfrm>
            <a:off x="741164" y="2291929"/>
            <a:ext cx="6034013" cy="3511333"/>
          </a:xfrm>
          <a:prstGeom prst="rect">
            <a:avLst/>
          </a:prstGeom>
          <a:ln w="12700">
            <a:miter lim="400000"/>
          </a:ln>
        </p:spPr>
      </p:pic>
      <p:sp>
        <p:nvSpPr>
          <p:cNvPr id="224" name="Rectangle 12"/>
          <p:cNvSpPr/>
          <p:nvPr/>
        </p:nvSpPr>
        <p:spPr>
          <a:xfrm>
            <a:off x="7534654" y="-86522"/>
            <a:ext cx="4776311"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225" name="Segnaposto contenuto 2"/>
          <p:cNvSpPr txBox="1">
            <a:spLocks noGrp="1"/>
          </p:cNvSpPr>
          <p:nvPr>
            <p:ph type="body" sz="quarter" idx="1"/>
          </p:nvPr>
        </p:nvSpPr>
        <p:spPr>
          <a:xfrm>
            <a:off x="8162631" y="1531836"/>
            <a:ext cx="3424742" cy="3794328"/>
          </a:xfrm>
          <a:prstGeom prst="rect">
            <a:avLst/>
          </a:prstGeom>
        </p:spPr>
        <p:txBody>
          <a:bodyPr anchor="ctr"/>
          <a:lstStyle/>
          <a:p>
            <a:pPr marL="228600" indent="-228600">
              <a:lnSpc>
                <a:spcPct val="100000"/>
              </a:lnSpc>
              <a:defRPr sz="2000">
                <a:solidFill>
                  <a:srgbClr val="FFFFFF"/>
                </a:solidFill>
                <a:latin typeface="+mj-lt"/>
                <a:ea typeface="+mj-ea"/>
                <a:cs typeface="+mj-cs"/>
                <a:sym typeface="Helvetica"/>
              </a:defRPr>
            </a:pPr>
            <a:r>
              <a:t>Ognuno di noi è sottoposto mediamente a 3.000/10.000 messaggi di comunicazione al giorno </a:t>
            </a:r>
          </a:p>
          <a:p>
            <a:pPr marL="228600" indent="-228600">
              <a:lnSpc>
                <a:spcPct val="100000"/>
              </a:lnSpc>
              <a:defRPr sz="2000">
                <a:solidFill>
                  <a:srgbClr val="FFFFFF"/>
                </a:solidFill>
                <a:latin typeface="+mj-lt"/>
                <a:ea typeface="+mj-ea"/>
                <a:cs typeface="+mj-cs"/>
                <a:sym typeface="Helvetica"/>
              </a:defRPr>
            </a:pPr>
            <a:endParaRPr/>
          </a:p>
          <a:p>
            <a:pPr marL="228600" indent="-228600">
              <a:lnSpc>
                <a:spcPct val="100000"/>
              </a:lnSpc>
              <a:defRPr sz="2000">
                <a:solidFill>
                  <a:srgbClr val="FFFFFF"/>
                </a:solidFill>
                <a:latin typeface="+mj-lt"/>
                <a:ea typeface="+mj-ea"/>
                <a:cs typeface="+mj-cs"/>
                <a:sym typeface="Helvetica"/>
              </a:defRPr>
            </a:pPr>
            <a:r>
              <a:t>Farsi scegliere dai clienti non è certo un’impresa semplice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withEffect">
                                  <p:stCondLst>
                                    <p:cond delay="1000"/>
                                  </p:stCondLst>
                                  <p:childTnLst>
                                    <p:animEffect transition="out" filter="fade">
                                      <p:cBhvr>
                                        <p:cTn id="6" dur="500" tmFilter="0, 0; .2, .5; .8, .5; 1, 0"/>
                                        <p:tgtEl>
                                          <p:spTgt spid="223"/>
                                        </p:tgtEl>
                                      </p:cBhvr>
                                    </p:animEffect>
                                    <p:animScale>
                                      <p:cBhvr>
                                        <p:cTn id="7" dur="250" autoRev="1" fill="hold"/>
                                        <p:tgtEl>
                                          <p:spTgt spid="223"/>
                                        </p:tgtEl>
                                      </p:cBhvr>
                                      <p:by x="105000" y="105000"/>
                                    </p:animScale>
                                  </p:childTnLst>
                                </p:cTn>
                              </p:par>
                              <p:par>
                                <p:cTn id="8" presetID="32" presetClass="emph" presetSubtype="0" fill="hold" nodeType="withEffect">
                                  <p:stCondLst>
                                    <p:cond delay="2000"/>
                                  </p:stCondLst>
                                  <p:childTnLst>
                                    <p:animRot by="120000">
                                      <p:cBhvr>
                                        <p:cTn id="9" dur="100" fill="hold">
                                          <p:stCondLst>
                                            <p:cond delay="0"/>
                                          </p:stCondLst>
                                        </p:cTn>
                                        <p:tgtEl>
                                          <p:spTgt spid="223"/>
                                        </p:tgtEl>
                                        <p:attrNameLst>
                                          <p:attrName>r</p:attrName>
                                        </p:attrNameLst>
                                      </p:cBhvr>
                                    </p:animRot>
                                    <p:animRot by="-240000">
                                      <p:cBhvr>
                                        <p:cTn id="10" dur="200" fill="hold">
                                          <p:stCondLst>
                                            <p:cond delay="200"/>
                                          </p:stCondLst>
                                        </p:cTn>
                                        <p:tgtEl>
                                          <p:spTgt spid="223"/>
                                        </p:tgtEl>
                                        <p:attrNameLst>
                                          <p:attrName>r</p:attrName>
                                        </p:attrNameLst>
                                      </p:cBhvr>
                                    </p:animRot>
                                    <p:animRot by="240000">
                                      <p:cBhvr>
                                        <p:cTn id="11" dur="200" fill="hold">
                                          <p:stCondLst>
                                            <p:cond delay="400"/>
                                          </p:stCondLst>
                                        </p:cTn>
                                        <p:tgtEl>
                                          <p:spTgt spid="223"/>
                                        </p:tgtEl>
                                        <p:attrNameLst>
                                          <p:attrName>r</p:attrName>
                                        </p:attrNameLst>
                                      </p:cBhvr>
                                    </p:animRot>
                                    <p:animRot by="-240000">
                                      <p:cBhvr>
                                        <p:cTn id="12" dur="200" fill="hold">
                                          <p:stCondLst>
                                            <p:cond delay="600"/>
                                          </p:stCondLst>
                                        </p:cTn>
                                        <p:tgtEl>
                                          <p:spTgt spid="223"/>
                                        </p:tgtEl>
                                        <p:attrNameLst>
                                          <p:attrName>r</p:attrName>
                                        </p:attrNameLst>
                                      </p:cBhvr>
                                    </p:animRot>
                                    <p:animRot by="120000">
                                      <p:cBhvr>
                                        <p:cTn id="13" dur="200" fill="hold">
                                          <p:stCondLst>
                                            <p:cond delay="800"/>
                                          </p:stCondLst>
                                        </p:cTn>
                                        <p:tgtEl>
                                          <p:spTgt spid="2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Immagine 8" descr="Immagine 8"/>
          <p:cNvPicPr>
            <a:picLocks noChangeAspect="1"/>
          </p:cNvPicPr>
          <p:nvPr/>
        </p:nvPicPr>
        <p:blipFill>
          <a:blip r:embed="rId2">
            <a:extLst/>
          </a:blip>
          <a:stretch>
            <a:fillRect/>
          </a:stretch>
        </p:blipFill>
        <p:spPr>
          <a:xfrm>
            <a:off x="4531283" y="676169"/>
            <a:ext cx="7540817" cy="5693318"/>
          </a:xfrm>
          <a:prstGeom prst="rect">
            <a:avLst/>
          </a:prstGeom>
          <a:ln w="12700">
            <a:miter lim="400000"/>
          </a:ln>
        </p:spPr>
      </p:pic>
      <p:sp>
        <p:nvSpPr>
          <p:cNvPr id="228" name="Rectangle 12"/>
          <p:cNvSpPr/>
          <p:nvPr/>
        </p:nvSpPr>
        <p:spPr>
          <a:xfrm>
            <a:off x="-51480" y="-86522"/>
            <a:ext cx="4680698" cy="7031042"/>
          </a:xfrm>
          <a:prstGeom prst="rect">
            <a:avLst/>
          </a:prstGeom>
          <a:solidFill>
            <a:srgbClr val="2D2C2C"/>
          </a:solidFill>
          <a:ln w="12700">
            <a:miter lim="400000"/>
          </a:ln>
        </p:spPr>
        <p:txBody>
          <a:bodyPr lIns="45718" tIns="45718" rIns="45718" bIns="45718" anchor="ctr"/>
          <a:lstStyle/>
          <a:p>
            <a:pPr algn="ctr">
              <a:defRPr>
                <a:solidFill>
                  <a:srgbClr val="FFFFFF"/>
                </a:solidFill>
              </a:defRPr>
            </a:pPr>
            <a:endParaRPr/>
          </a:p>
        </p:txBody>
      </p:sp>
      <p:sp>
        <p:nvSpPr>
          <p:cNvPr id="229" name="Titolo 1"/>
          <p:cNvSpPr txBox="1">
            <a:spLocks noGrp="1"/>
          </p:cNvSpPr>
          <p:nvPr>
            <p:ph type="title"/>
          </p:nvPr>
        </p:nvSpPr>
        <p:spPr>
          <a:xfrm>
            <a:off x="460068" y="2245696"/>
            <a:ext cx="3657602" cy="2366608"/>
          </a:xfrm>
          <a:prstGeom prst="rect">
            <a:avLst/>
          </a:prstGeom>
        </p:spPr>
        <p:txBody>
          <a:bodyPr anchor="t">
            <a:normAutofit fontScale="90000"/>
          </a:bodyPr>
          <a:lstStyle/>
          <a:p>
            <a:pPr defTabSz="859536">
              <a:lnSpc>
                <a:spcPct val="100000"/>
              </a:lnSpc>
              <a:defRPr sz="1879" b="0">
                <a:solidFill>
                  <a:srgbClr val="FFFFFF"/>
                </a:solidFill>
                <a:latin typeface="+mj-lt"/>
                <a:ea typeface="+mj-ea"/>
                <a:cs typeface="+mj-cs"/>
                <a:sym typeface="Helvetica"/>
              </a:defRPr>
            </a:pPr>
            <a:r>
              <a:t>Prendendo spunto da un’indagine di mercato </a:t>
            </a:r>
            <a:r>
              <a:rPr b="1">
                <a:latin typeface="Arial"/>
                <a:ea typeface="Arial"/>
                <a:cs typeface="Arial"/>
                <a:sym typeface="Arial"/>
              </a:rPr>
              <a:t>sulla comunicazione della Gdo europea</a:t>
            </a:r>
            <a:r>
              <a:t> effettuata da Focus nel 2017, è interessante scoprire che la carta stampata è preferita alle nuove tecnologie:</a:t>
            </a:r>
            <a:r>
              <a:rPr sz="1128">
                <a:solidFill>
                  <a:srgbClr val="000000"/>
                </a:solidFill>
                <a:latin typeface="Times"/>
                <a:ea typeface="Times"/>
                <a:cs typeface="Times"/>
                <a:sym typeface="Times"/>
              </a:rPr>
              <a:t> </a:t>
            </a:r>
            <a:b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 name="Inhaltsplatzhalter 8"/>
          <p:cNvGraphicFramePr/>
          <p:nvPr/>
        </p:nvGraphicFramePr>
        <p:xfrm>
          <a:off x="7570103" y="1628434"/>
          <a:ext cx="3541990" cy="2178523"/>
        </p:xfrm>
        <a:graphic>
          <a:graphicData uri="http://schemas.openxmlformats.org/drawingml/2006/chart">
            <c:chart xmlns:c="http://schemas.openxmlformats.org/drawingml/2006/chart" xmlns:r="http://schemas.openxmlformats.org/officeDocument/2006/relationships" r:id="rId2"/>
          </a:graphicData>
        </a:graphic>
      </p:graphicFrame>
      <p:sp>
        <p:nvSpPr>
          <p:cNvPr id="232" name="Untertitel 1"/>
          <p:cNvSpPr txBox="1">
            <a:spLocks noGrp="1"/>
          </p:cNvSpPr>
          <p:nvPr>
            <p:ph type="body" sz="quarter" idx="1"/>
          </p:nvPr>
        </p:nvSpPr>
        <p:spPr>
          <a:xfrm>
            <a:off x="1038015" y="777470"/>
            <a:ext cx="10115970" cy="481589"/>
          </a:xfrm>
          <a:prstGeom prst="rect">
            <a:avLst/>
          </a:prstGeom>
        </p:spPr>
        <p:txBody>
          <a:bodyPr/>
          <a:lstStyle>
            <a:lvl1pPr defTabSz="348202">
              <a:spcBef>
                <a:spcPts val="300"/>
              </a:spcBef>
              <a:defRPr sz="1360">
                <a:solidFill>
                  <a:srgbClr val="000000"/>
                </a:solidFill>
                <a:latin typeface="+mj-lt"/>
                <a:ea typeface="+mj-ea"/>
                <a:cs typeface="+mj-cs"/>
                <a:sym typeface="Helvetica"/>
              </a:defRPr>
            </a:lvl1pPr>
          </a:lstStyle>
          <a:p>
            <a:r>
              <a:t>Quale dei seguenti mezzi di comunicazione usa se si vuole informare, lei stesso/a, su offerte speciali di prodotti che riguardano…? </a:t>
            </a:r>
          </a:p>
        </p:txBody>
      </p:sp>
      <p:sp>
        <p:nvSpPr>
          <p:cNvPr id="233" name="Textplatzhalter 2"/>
          <p:cNvSpPr>
            <a:spLocks noGrp="1"/>
          </p:cNvSpPr>
          <p:nvPr>
            <p:ph type="body" idx="13"/>
          </p:nvPr>
        </p:nvSpPr>
        <p:spPr>
          <a:xfrm>
            <a:off x="-1238595" y="6492150"/>
            <a:ext cx="8332790" cy="27799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203454" indent="-203454" algn="ctr" defTabSz="813816">
              <a:lnSpc>
                <a:spcPct val="81000"/>
              </a:lnSpc>
              <a:spcBef>
                <a:spcPts val="800"/>
              </a:spcBef>
              <a:buSzTx/>
              <a:buNone/>
              <a:defRPr sz="1000">
                <a:solidFill>
                  <a:srgbClr val="808080"/>
                </a:solidFill>
                <a:latin typeface="+mj-lt"/>
                <a:ea typeface="+mj-ea"/>
                <a:cs typeface="+mj-cs"/>
                <a:sym typeface="Helvetica"/>
              </a:defRPr>
            </a:lvl1pPr>
          </a:lstStyle>
          <a:p>
            <a:r>
              <a:rPr dirty="0" err="1"/>
              <a:t>Informazione</a:t>
            </a:r>
            <a:r>
              <a:rPr dirty="0"/>
              <a:t> in %</a:t>
            </a:r>
          </a:p>
        </p:txBody>
      </p:sp>
      <p:graphicFrame>
        <p:nvGraphicFramePr>
          <p:cNvPr id="234" name="Inhaltsplatzhalter 8"/>
          <p:cNvGraphicFramePr/>
          <p:nvPr/>
        </p:nvGraphicFramePr>
        <p:xfrm>
          <a:off x="2363105" y="3959600"/>
          <a:ext cx="3584147" cy="21785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5" name="Inhaltsplatzhalter 8"/>
          <p:cNvGraphicFramePr/>
          <p:nvPr/>
        </p:nvGraphicFramePr>
        <p:xfrm>
          <a:off x="7548477" y="3942820"/>
          <a:ext cx="3584147" cy="2178524"/>
        </p:xfrm>
        <a:graphic>
          <a:graphicData uri="http://schemas.openxmlformats.org/drawingml/2006/chart">
            <c:chart xmlns:c="http://schemas.openxmlformats.org/drawingml/2006/chart" xmlns:r="http://schemas.openxmlformats.org/officeDocument/2006/relationships" r:id="rId4"/>
          </a:graphicData>
        </a:graphic>
      </p:graphicFrame>
      <p:sp>
        <p:nvSpPr>
          <p:cNvPr id="236" name="CasellaDiTesto 3"/>
          <p:cNvSpPr txBox="1"/>
          <p:nvPr/>
        </p:nvSpPr>
        <p:spPr>
          <a:xfrm>
            <a:off x="6581608" y="2589456"/>
            <a:ext cx="838580" cy="277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500" cap="all"/>
            </a:lvl1pPr>
          </a:lstStyle>
          <a:p>
            <a:r>
              <a:t>Fai Da Te</a:t>
            </a:r>
          </a:p>
        </p:txBody>
      </p:sp>
      <p:sp>
        <p:nvSpPr>
          <p:cNvPr id="237" name="CasellaDiTesto 9"/>
          <p:cNvSpPr txBox="1"/>
          <p:nvPr/>
        </p:nvSpPr>
        <p:spPr>
          <a:xfrm>
            <a:off x="6509693" y="4812879"/>
            <a:ext cx="1169004" cy="506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500" cap="all"/>
            </a:pPr>
            <a:r>
              <a:t>Farmaci </a:t>
            </a:r>
          </a:p>
          <a:p>
            <a:pPr>
              <a:defRPr sz="1500" cap="all"/>
            </a:pPr>
            <a:r>
              <a:t>Cosmetici</a:t>
            </a:r>
          </a:p>
        </p:txBody>
      </p:sp>
      <p:sp>
        <p:nvSpPr>
          <p:cNvPr id="238" name="CasellaDiTesto 10"/>
          <p:cNvSpPr txBox="1"/>
          <p:nvPr/>
        </p:nvSpPr>
        <p:spPr>
          <a:xfrm>
            <a:off x="996565" y="4895427"/>
            <a:ext cx="1169004" cy="277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500" cap="all"/>
            </a:lvl1pPr>
          </a:lstStyle>
          <a:p>
            <a:r>
              <a:t>Elettronica</a:t>
            </a:r>
          </a:p>
        </p:txBody>
      </p:sp>
      <p:graphicFrame>
        <p:nvGraphicFramePr>
          <p:cNvPr id="239" name="Inhaltsplatzhalter 8"/>
          <p:cNvGraphicFramePr/>
          <p:nvPr/>
        </p:nvGraphicFramePr>
        <p:xfrm>
          <a:off x="2363105" y="1645213"/>
          <a:ext cx="3596847" cy="2178524"/>
        </p:xfrm>
        <a:graphic>
          <a:graphicData uri="http://schemas.openxmlformats.org/drawingml/2006/chart">
            <c:chart xmlns:c="http://schemas.openxmlformats.org/drawingml/2006/chart" xmlns:r="http://schemas.openxmlformats.org/officeDocument/2006/relationships" r:id="rId5"/>
          </a:graphicData>
        </a:graphic>
      </p:graphicFrame>
      <p:sp>
        <p:nvSpPr>
          <p:cNvPr id="240" name="CasellaDiTesto 2"/>
          <p:cNvSpPr txBox="1"/>
          <p:nvPr/>
        </p:nvSpPr>
        <p:spPr>
          <a:xfrm>
            <a:off x="913488" y="2568434"/>
            <a:ext cx="1335158" cy="32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spcBef>
                <a:spcPts val="1000"/>
              </a:spcBef>
              <a:defRPr sz="1500" cap="all">
                <a:latin typeface="+mj-lt"/>
                <a:ea typeface="+mj-ea"/>
                <a:cs typeface="+mj-cs"/>
                <a:sym typeface="Helvetica"/>
              </a:defRPr>
            </a:lvl1pPr>
          </a:lstStyle>
          <a:p>
            <a:r>
              <a:t>Alimentare</a:t>
            </a:r>
          </a:p>
        </p:txBody>
      </p:sp>
      <p:sp>
        <p:nvSpPr>
          <p:cNvPr id="241" name="Titolo 1"/>
          <p:cNvSpPr txBox="1"/>
          <p:nvPr/>
        </p:nvSpPr>
        <p:spPr>
          <a:xfrm>
            <a:off x="902851" y="275504"/>
            <a:ext cx="10386298" cy="481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60" tIns="60960" rIns="60960" bIns="60960">
            <a:normAutofit lnSpcReduction="10000"/>
          </a:bodyPr>
          <a:lstStyle>
            <a:lvl1pPr algn="ctr" defTabSz="731520">
              <a:spcBef>
                <a:spcPts val="700"/>
              </a:spcBef>
              <a:defRPr sz="2400" b="1" cap="small">
                <a:solidFill>
                  <a:srgbClr val="D9222A"/>
                </a:solidFill>
                <a:latin typeface="+mj-lt"/>
                <a:ea typeface="+mj-ea"/>
                <a:cs typeface="+mj-cs"/>
                <a:sym typeface="Helvetica"/>
              </a:defRPr>
            </a:lvl1pPr>
          </a:lstStyle>
          <a:p>
            <a:r>
              <a:rPr lang="it-IT" dirty="0"/>
              <a:t>UTILIZZO DEI MEZZI DI COMUNICAZIONE PER PUBBLICITÀ</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Rectangle 2"/>
          <p:cNvSpPr txBox="1">
            <a:spLocks noGrp="1"/>
          </p:cNvSpPr>
          <p:nvPr>
            <p:ph type="title"/>
          </p:nvPr>
        </p:nvSpPr>
        <p:spPr>
          <a:xfrm>
            <a:off x="1346692" y="333886"/>
            <a:ext cx="9498616" cy="410861"/>
          </a:xfrm>
          <a:prstGeom prst="rect">
            <a:avLst/>
          </a:prstGeom>
        </p:spPr>
        <p:txBody>
          <a:bodyPr/>
          <a:lstStyle>
            <a:lvl1pPr algn="ctr" defTabSz="457200">
              <a:defRPr cap="all">
                <a:solidFill>
                  <a:srgbClr val="D00017"/>
                </a:solidFill>
                <a:latin typeface="+mj-lt"/>
                <a:ea typeface="+mj-ea"/>
                <a:cs typeface="+mj-cs"/>
                <a:sym typeface="Helvetica"/>
              </a:defRPr>
            </a:lvl1pPr>
          </a:lstStyle>
          <a:p>
            <a:r>
              <a:t>Mezzi di comunicazione pubblicitari che invogliano lo shopping</a:t>
            </a:r>
          </a:p>
        </p:txBody>
      </p:sp>
      <p:sp>
        <p:nvSpPr>
          <p:cNvPr id="244" name="Untertitel 1"/>
          <p:cNvSpPr txBox="1">
            <a:spLocks noGrp="1"/>
          </p:cNvSpPr>
          <p:nvPr>
            <p:ph type="body" sz="quarter" idx="1"/>
          </p:nvPr>
        </p:nvSpPr>
        <p:spPr>
          <a:xfrm>
            <a:off x="1694043" y="811734"/>
            <a:ext cx="8803914" cy="277814"/>
          </a:xfrm>
          <a:prstGeom prst="rect">
            <a:avLst/>
          </a:prstGeom>
        </p:spPr>
        <p:txBody>
          <a:bodyPr/>
          <a:lstStyle>
            <a:lvl1pPr algn="ctr" defTabSz="312358">
              <a:spcBef>
                <a:spcPts val="300"/>
              </a:spcBef>
              <a:defRPr sz="1220">
                <a:solidFill>
                  <a:srgbClr val="000000"/>
                </a:solidFill>
                <a:latin typeface="+mj-lt"/>
                <a:ea typeface="+mj-ea"/>
                <a:cs typeface="+mj-cs"/>
                <a:sym typeface="Helvetica"/>
              </a:defRPr>
            </a:lvl1pPr>
          </a:lstStyle>
          <a:p>
            <a:r>
              <a:t>Che tipo di mezzo la invoglia a comperare? (Domanda ad unica risposta)</a:t>
            </a:r>
          </a:p>
        </p:txBody>
      </p:sp>
      <p:graphicFrame>
        <p:nvGraphicFramePr>
          <p:cNvPr id="245" name="Inhaltsplatzhalter 8"/>
          <p:cNvGraphicFramePr/>
          <p:nvPr/>
        </p:nvGraphicFramePr>
        <p:xfrm>
          <a:off x="2363105" y="1645213"/>
          <a:ext cx="3560174" cy="21785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6" name="Inhaltsplatzhalter 8"/>
          <p:cNvGraphicFramePr/>
          <p:nvPr/>
        </p:nvGraphicFramePr>
        <p:xfrm>
          <a:off x="7578570" y="1628434"/>
          <a:ext cx="3567622" cy="21785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7" name="Inhaltsplatzhalter 8"/>
          <p:cNvGraphicFramePr/>
          <p:nvPr/>
        </p:nvGraphicFramePr>
        <p:xfrm>
          <a:off x="2363105" y="3959600"/>
          <a:ext cx="3581801" cy="21785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8" name="Inhaltsplatzhalter 8"/>
          <p:cNvGraphicFramePr/>
          <p:nvPr/>
        </p:nvGraphicFramePr>
        <p:xfrm>
          <a:off x="7578570" y="3959599"/>
          <a:ext cx="3622247" cy="2178524"/>
        </p:xfrm>
        <a:graphic>
          <a:graphicData uri="http://schemas.openxmlformats.org/drawingml/2006/chart">
            <c:chart xmlns:c="http://schemas.openxmlformats.org/drawingml/2006/chart" xmlns:r="http://schemas.openxmlformats.org/officeDocument/2006/relationships" r:id="rId5"/>
          </a:graphicData>
        </a:graphic>
      </p:graphicFrame>
      <p:sp>
        <p:nvSpPr>
          <p:cNvPr id="249" name="CasellaDiTesto 10"/>
          <p:cNvSpPr txBox="1"/>
          <p:nvPr/>
        </p:nvSpPr>
        <p:spPr>
          <a:xfrm>
            <a:off x="996565" y="4895427"/>
            <a:ext cx="1169004" cy="277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500" cap="all"/>
            </a:lvl1pPr>
          </a:lstStyle>
          <a:p>
            <a:r>
              <a:t>Elettronica</a:t>
            </a:r>
          </a:p>
        </p:txBody>
      </p:sp>
      <p:sp>
        <p:nvSpPr>
          <p:cNvPr id="250" name="CasellaDiTesto 2"/>
          <p:cNvSpPr txBox="1"/>
          <p:nvPr/>
        </p:nvSpPr>
        <p:spPr>
          <a:xfrm>
            <a:off x="913488" y="2581805"/>
            <a:ext cx="1335158" cy="32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spcBef>
                <a:spcPts val="1000"/>
              </a:spcBef>
              <a:defRPr sz="1500" cap="all">
                <a:latin typeface="+mj-lt"/>
                <a:ea typeface="+mj-ea"/>
                <a:cs typeface="+mj-cs"/>
                <a:sym typeface="Helvetica"/>
              </a:defRPr>
            </a:lvl1pPr>
          </a:lstStyle>
          <a:p>
            <a:r>
              <a:t>Alimentare</a:t>
            </a:r>
          </a:p>
        </p:txBody>
      </p:sp>
      <p:sp>
        <p:nvSpPr>
          <p:cNvPr id="251" name="CasellaDiTesto 3"/>
          <p:cNvSpPr txBox="1"/>
          <p:nvPr/>
        </p:nvSpPr>
        <p:spPr>
          <a:xfrm>
            <a:off x="6581608" y="2589456"/>
            <a:ext cx="838580" cy="277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500" cap="all"/>
            </a:lvl1pPr>
          </a:lstStyle>
          <a:p>
            <a:r>
              <a:t>Fai Da Te</a:t>
            </a:r>
          </a:p>
        </p:txBody>
      </p:sp>
      <p:sp>
        <p:nvSpPr>
          <p:cNvPr id="252" name="CasellaDiTesto 9"/>
          <p:cNvSpPr txBox="1"/>
          <p:nvPr/>
        </p:nvSpPr>
        <p:spPr>
          <a:xfrm>
            <a:off x="6560493" y="4812879"/>
            <a:ext cx="1169004" cy="506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500" cap="all"/>
            </a:pPr>
            <a:r>
              <a:t>Farmaci </a:t>
            </a:r>
          </a:p>
          <a:p>
            <a:pPr>
              <a:defRPr sz="1500" cap="all"/>
            </a:pPr>
            <a:r>
              <a:t>Cosmetici</a:t>
            </a:r>
          </a:p>
        </p:txBody>
      </p:sp>
      <p:sp>
        <p:nvSpPr>
          <p:cNvPr id="13" name="Textplatzhalter 2">
            <a:extLst>
              <a:ext uri="{FF2B5EF4-FFF2-40B4-BE49-F238E27FC236}">
                <a16:creationId xmlns:a16="http://schemas.microsoft.com/office/drawing/2014/main" id="{EA1121CC-B00A-A44B-B27A-7D6F36D42347}"/>
              </a:ext>
            </a:extLst>
          </p:cNvPr>
          <p:cNvSpPr>
            <a:spLocks noGrp="1"/>
          </p:cNvSpPr>
          <p:nvPr>
            <p:ph type="body" idx="13"/>
          </p:nvPr>
        </p:nvSpPr>
        <p:spPr>
          <a:xfrm>
            <a:off x="-1238595" y="6492150"/>
            <a:ext cx="8332790" cy="27799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203454" indent="-203454" algn="ctr" defTabSz="813816">
              <a:lnSpc>
                <a:spcPct val="81000"/>
              </a:lnSpc>
              <a:spcBef>
                <a:spcPts val="800"/>
              </a:spcBef>
              <a:buSzTx/>
              <a:buNone/>
              <a:defRPr sz="1000">
                <a:solidFill>
                  <a:srgbClr val="808080"/>
                </a:solidFill>
                <a:latin typeface="+mj-lt"/>
                <a:ea typeface="+mj-ea"/>
                <a:cs typeface="+mj-cs"/>
                <a:sym typeface="Helvetica"/>
              </a:defRPr>
            </a:lvl1pPr>
          </a:lstStyle>
          <a:p>
            <a:r>
              <a:rPr dirty="0" err="1"/>
              <a:t>Informazione</a:t>
            </a:r>
            <a:r>
              <a:rPr dirty="0"/>
              <a:t> in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5" name="Inhaltsplatzhalter 8"/>
          <p:cNvGraphicFramePr/>
          <p:nvPr>
            <p:extLst>
              <p:ext uri="{D42A27DB-BD31-4B8C-83A1-F6EECF244321}">
                <p14:modId xmlns:p14="http://schemas.microsoft.com/office/powerpoint/2010/main" val="1668597240"/>
              </p:ext>
            </p:extLst>
          </p:nvPr>
        </p:nvGraphicFramePr>
        <p:xfrm>
          <a:off x="350423" y="-2722107"/>
          <a:ext cx="12863430" cy="12863430"/>
        </p:xfrm>
        <a:graphic>
          <a:graphicData uri="http://schemas.openxmlformats.org/drawingml/2006/chart">
            <c:chart xmlns:c="http://schemas.openxmlformats.org/drawingml/2006/chart" xmlns:r="http://schemas.openxmlformats.org/officeDocument/2006/relationships" r:id="rId2"/>
          </a:graphicData>
        </a:graphic>
      </p:graphicFrame>
      <p:sp>
        <p:nvSpPr>
          <p:cNvPr id="256" name="Cerchio"/>
          <p:cNvSpPr/>
          <p:nvPr/>
        </p:nvSpPr>
        <p:spPr>
          <a:xfrm>
            <a:off x="5941430" y="2796008"/>
            <a:ext cx="1681415" cy="1678406"/>
          </a:xfrm>
          <a:prstGeom prst="ellipse">
            <a:avLst/>
          </a:prstGeom>
          <a:solidFill>
            <a:srgbClr val="535353"/>
          </a:solidFill>
          <a:ln w="12700">
            <a:solidFill>
              <a:srgbClr val="32538F"/>
            </a:solidFill>
            <a:miter/>
          </a:ln>
        </p:spPr>
        <p:txBody>
          <a:bodyPr lIns="45718" tIns="45718" rIns="45718" bIns="45718" anchor="ctr"/>
          <a:lstStyle/>
          <a:p>
            <a:pPr algn="ctr">
              <a:defRPr sz="1300">
                <a:solidFill>
                  <a:srgbClr val="FFFFFF"/>
                </a:solidFill>
                <a:latin typeface="Arial"/>
                <a:ea typeface="Arial"/>
                <a:cs typeface="Arial"/>
                <a:sym typeface="Arial"/>
              </a:defRPr>
            </a:pPr>
            <a:endParaRPr/>
          </a:p>
        </p:txBody>
      </p:sp>
      <p:sp>
        <p:nvSpPr>
          <p:cNvPr id="257" name="Utilizzo:…"/>
          <p:cNvSpPr txBox="1"/>
          <p:nvPr/>
        </p:nvSpPr>
        <p:spPr>
          <a:xfrm>
            <a:off x="6453403" y="3441225"/>
            <a:ext cx="657467" cy="3879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ctr">
              <a:defRPr sz="1300">
                <a:solidFill>
                  <a:srgbClr val="FFFFFF"/>
                </a:solidFill>
                <a:latin typeface="Arial"/>
                <a:ea typeface="Arial"/>
                <a:cs typeface="Arial"/>
                <a:sym typeface="Arial"/>
              </a:defRPr>
            </a:pPr>
            <a:r>
              <a:rPr dirty="0" err="1"/>
              <a:t>Utilizzo</a:t>
            </a:r>
            <a:r>
              <a:rPr dirty="0"/>
              <a:t>:</a:t>
            </a:r>
          </a:p>
          <a:p>
            <a:pPr algn="ctr">
              <a:defRPr sz="1300">
                <a:solidFill>
                  <a:srgbClr val="FFFFFF"/>
                </a:solidFill>
                <a:latin typeface="Arial"/>
                <a:ea typeface="Arial"/>
                <a:cs typeface="Arial"/>
                <a:sym typeface="Arial"/>
              </a:defRPr>
            </a:pPr>
            <a:r>
              <a:rPr dirty="0"/>
              <a:t> 96%</a:t>
            </a:r>
          </a:p>
        </p:txBody>
      </p:sp>
      <p:sp>
        <p:nvSpPr>
          <p:cNvPr id="258" name="Rectangle 2"/>
          <p:cNvSpPr txBox="1">
            <a:spLocks noGrp="1"/>
          </p:cNvSpPr>
          <p:nvPr>
            <p:ph type="title"/>
          </p:nvPr>
        </p:nvSpPr>
        <p:spPr>
          <a:xfrm>
            <a:off x="1930399" y="359134"/>
            <a:ext cx="8331202" cy="360365"/>
          </a:xfrm>
          <a:prstGeom prst="rect">
            <a:avLst/>
          </a:prstGeom>
        </p:spPr>
        <p:txBody>
          <a:bodyPr/>
          <a:lstStyle>
            <a:lvl1pPr algn="ctr" defTabSz="393192">
              <a:defRPr sz="1720" cap="all">
                <a:solidFill>
                  <a:srgbClr val="D00017"/>
                </a:solidFill>
                <a:latin typeface="+mj-lt"/>
                <a:ea typeface="+mj-ea"/>
                <a:cs typeface="+mj-cs"/>
                <a:sym typeface="Helvetica"/>
              </a:defRPr>
            </a:lvl1pPr>
          </a:lstStyle>
          <a:p>
            <a:r>
              <a:t>Funzionalità/utilizzo dei volantini</a:t>
            </a:r>
          </a:p>
        </p:txBody>
      </p:sp>
      <p:sp>
        <p:nvSpPr>
          <p:cNvPr id="259" name="Untertitel 1"/>
          <p:cNvSpPr txBox="1">
            <a:spLocks noGrp="1"/>
          </p:cNvSpPr>
          <p:nvPr>
            <p:ph type="body" sz="quarter" idx="1"/>
          </p:nvPr>
        </p:nvSpPr>
        <p:spPr>
          <a:xfrm>
            <a:off x="1929607" y="811734"/>
            <a:ext cx="8332786" cy="277814"/>
          </a:xfrm>
          <a:prstGeom prst="rect">
            <a:avLst/>
          </a:prstGeom>
        </p:spPr>
        <p:txBody>
          <a:bodyPr/>
          <a:lstStyle>
            <a:lvl1pPr algn="ctr" defTabSz="312358">
              <a:spcBef>
                <a:spcPts val="300"/>
              </a:spcBef>
              <a:defRPr sz="1220">
                <a:solidFill>
                  <a:srgbClr val="000000"/>
                </a:solidFill>
                <a:latin typeface="+mj-lt"/>
                <a:ea typeface="+mj-ea"/>
                <a:cs typeface="+mj-cs"/>
                <a:sym typeface="Helvetica"/>
              </a:defRPr>
            </a:lvl1pPr>
          </a:lstStyle>
          <a:p>
            <a:r>
              <a:t>Che funzione attribuisci ai volantini o cataloghi, in generale?</a:t>
            </a:r>
          </a:p>
        </p:txBody>
      </p:sp>
      <p:sp>
        <p:nvSpPr>
          <p:cNvPr id="8" name="Textplatzhalter 2">
            <a:extLst>
              <a:ext uri="{FF2B5EF4-FFF2-40B4-BE49-F238E27FC236}">
                <a16:creationId xmlns:a16="http://schemas.microsoft.com/office/drawing/2014/main" id="{69CA1D62-382D-C64F-8F17-25FF5CECF04B}"/>
              </a:ext>
            </a:extLst>
          </p:cNvPr>
          <p:cNvSpPr>
            <a:spLocks noGrp="1"/>
          </p:cNvSpPr>
          <p:nvPr>
            <p:ph type="body" idx="13"/>
          </p:nvPr>
        </p:nvSpPr>
        <p:spPr>
          <a:xfrm>
            <a:off x="-1238595" y="6492150"/>
            <a:ext cx="8332790" cy="27799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203454" indent="-203454" algn="ctr" defTabSz="813816">
              <a:lnSpc>
                <a:spcPct val="81000"/>
              </a:lnSpc>
              <a:spcBef>
                <a:spcPts val="800"/>
              </a:spcBef>
              <a:buSzTx/>
              <a:buNone/>
              <a:defRPr sz="1000">
                <a:solidFill>
                  <a:srgbClr val="808080"/>
                </a:solidFill>
                <a:latin typeface="+mj-lt"/>
                <a:ea typeface="+mj-ea"/>
                <a:cs typeface="+mj-cs"/>
                <a:sym typeface="Helvetica"/>
              </a:defRPr>
            </a:lvl1pPr>
          </a:lstStyle>
          <a:p>
            <a:r>
              <a:rPr dirty="0" err="1"/>
              <a:t>Informazione</a:t>
            </a:r>
            <a:r>
              <a:rPr dirty="0"/>
              <a:t> in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5"/>
                                        </p:tgtEl>
                                        <p:attrNameLst>
                                          <p:attrName>style.visibility</p:attrName>
                                        </p:attrNameLst>
                                      </p:cBhvr>
                                      <p:to>
                                        <p:strVal val="visible"/>
                                      </p:to>
                                    </p:set>
                                    <p:anim calcmode="lin" valueType="num">
                                      <p:cBhvr>
                                        <p:cTn id="7" dur="500" fill="hold"/>
                                        <p:tgtEl>
                                          <p:spTgt spid="255"/>
                                        </p:tgtEl>
                                        <p:attrNameLst>
                                          <p:attrName>ppt_w</p:attrName>
                                        </p:attrNameLst>
                                      </p:cBhvr>
                                      <p:tavLst>
                                        <p:tav tm="0">
                                          <p:val>
                                            <p:fltVal val="0"/>
                                          </p:val>
                                        </p:tav>
                                        <p:tav tm="100000">
                                          <p:val>
                                            <p:strVal val="#ppt_w"/>
                                          </p:val>
                                        </p:tav>
                                      </p:tavLst>
                                    </p:anim>
                                    <p:anim calcmode="lin" valueType="num">
                                      <p:cBhvr>
                                        <p:cTn id="8" dur="500" fill="hold"/>
                                        <p:tgtEl>
                                          <p:spTgt spid="255"/>
                                        </p:tgtEl>
                                        <p:attrNameLst>
                                          <p:attrName>ppt_h</p:attrName>
                                        </p:attrNameLst>
                                      </p:cBhvr>
                                      <p:tavLst>
                                        <p:tav tm="0">
                                          <p:val>
                                            <p:fltVal val="0"/>
                                          </p:val>
                                        </p:tav>
                                        <p:tav tm="100000">
                                          <p:val>
                                            <p:strVal val="#ppt_h"/>
                                          </p:val>
                                        </p:tav>
                                      </p:tavLst>
                                    </p:anim>
                                    <p:animEffect transition="in" filter="fade">
                                      <p:cBhvr>
                                        <p:cTn id="9"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5" grpId="0">
        <p:bldAsOne/>
      </p:bldGraphic>
    </p:bldLst>
  </p:timing>
</p:sld>
</file>

<file path=ppt/theme/theme1.xml><?xml version="1.0" encoding="utf-8"?>
<a:theme xmlns:a="http://schemas.openxmlformats.org/drawingml/2006/main" name="Tema di Office">
  <a:themeElements>
    <a:clrScheme name="Tema di Office">
      <a:dk1>
        <a:srgbClr val="000000"/>
      </a:dk1>
      <a:lt1>
        <a:srgbClr val="000000"/>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241</TotalTime>
  <Words>2230</Words>
  <Application>Microsoft Macintosh PowerPoint</Application>
  <PresentationFormat>Widescreen</PresentationFormat>
  <Paragraphs>341</Paragraphs>
  <Slides>49</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49</vt:i4>
      </vt:variant>
    </vt:vector>
  </HeadingPairs>
  <TitlesOfParts>
    <vt:vector size="56" baseType="lpstr">
      <vt:lpstr>Arial</vt:lpstr>
      <vt:lpstr>Arial Narrow</vt:lpstr>
      <vt:lpstr>Calibri</vt:lpstr>
      <vt:lpstr>Helvetica</vt:lpstr>
      <vt:lpstr>Helvetica Neue Medium</vt:lpstr>
      <vt:lpstr>Times</vt:lpstr>
      <vt:lpstr>Tema di Office</vt:lpstr>
      <vt:lpstr>Ironia, condivisione social e diffusione mirata:                           LA NUOVA VITA DEL VOLANTINO NELL’ERA DIGITALE</vt:lpstr>
      <vt:lpstr>Quanto verrà illustrato è frutto del lavoro che il Consorzio Bricolife ha messo in campo per risolvere uno dei problemi più grandi per chi fa promozione utilizzando i volantini: la DISTRIBUZIONE. RECAPITO CERTO è la società interna al Consorzio che è nata nel 2010 per dare una risposta a questa grande problematica.  </vt:lpstr>
      <vt:lpstr>Comunicare, oggi, richiede grandi investimenti, conoscenze tecniche specifiche e il presidio multicanale online e offline.  Tutto si muove molto velocemente, con grande difficoltà di collegamento tra punti vendita fisici e mondo virtuale di clic nel web. </vt:lpstr>
      <vt:lpstr>La complessità della pianificazione promozionale</vt:lpstr>
      <vt:lpstr>L’affollamento nella comunicazione</vt:lpstr>
      <vt:lpstr>Prendendo spunto da un’indagine di mercato sulla comunicazione della Gdo europea effettuata da Focus nel 2017, è interessante scoprire che la carta stampata è preferita alle nuove tecnologie:  </vt:lpstr>
      <vt:lpstr>Presentazione standard di PowerPoint</vt:lpstr>
      <vt:lpstr>Mezzi di comunicazione pubblicitari che invogliano lo shopping</vt:lpstr>
      <vt:lpstr>Funzionalità/utilizzo dei volantini</vt:lpstr>
      <vt:lpstr>Presentazione standard di PowerPoint</vt:lpstr>
      <vt:lpstr>Presentazione standard di PowerPoint</vt:lpstr>
      <vt:lpstr>Presentazione standard di PowerPoint</vt:lpstr>
      <vt:lpstr>Presentazione standard di PowerPoint</vt:lpstr>
      <vt:lpstr>Costi della realizzazione  di un volantino</vt:lpstr>
      <vt:lpstr>In Italia vengono stampati oltre 13 miliardi di volantini   Fonte Nielsen   Il valore della stampa e della distribuzione è di oltre 1 miliardo di Euro </vt:lpstr>
      <vt:lpstr>Presentazione standard di PowerPoint</vt:lpstr>
      <vt:lpstr>Presentazione standard di PowerPoint</vt:lpstr>
      <vt:lpstr>Presentazione standard di PowerPoint</vt:lpstr>
      <vt:lpstr>Analizzando i dati pubblici delle Agenzie di distribuzione che partecipano alle aste online, scopriamo che:  -  sono poche decine in tutta Italia -  hanno un numero di risorse  umane molto limitate Le società individuali e le cooperative, invece, sono circa 500: è evidente che la rete di subappalto è il reale modello di distribuzione, ed è altrettanto evidente che con il subappalto si perdono risorse economiche da corrispondere a chi svolge il lavoro fisico della distribuzione.  Il corrispettivo che paga la distribuzione attuale non  garantisce la copertura dei costi delle risorse umane che eseguono realmente il lavoro.</vt:lpstr>
      <vt:lpstr>Presentazione standard di PowerPoint</vt:lpstr>
      <vt:lpstr>I sistemi di controllo attuali</vt:lpstr>
      <vt:lpstr>La consegna dei volantini è l’anello fondamentale per garantire il risultato promozionale    </vt:lpstr>
      <vt:lpstr>Presentazione standard di PowerPoint</vt:lpstr>
      <vt:lpstr>Presentazione standard di PowerPoint</vt:lpstr>
      <vt:lpstr>RECAPITO CERTO: un servizio che controlla il 100% del processo</vt:lpstr>
      <vt:lpstr>Le agenzie distributive, poco abituate a svolgere un lavoro di qualità, hanno spesso fatto resistenza ai sistemi di controllo di RECAPITO CERTO. Per questo la piattaforma ha subito varie modifiche, migliorando di volta in volta l’output di controllo.</vt:lpstr>
      <vt:lpstr>Controllo in tempo reale  con dati aggiornati ogni 10 minuti</vt:lpstr>
      <vt:lpstr>Certificazione vera e unica.  La piattaforma registra online quello che realmente accade durante la distribuzione.   </vt:lpstr>
      <vt:lpstr>Anche le distribuzioni fatte male! </vt:lpstr>
      <vt:lpstr>L’evoluzione 2.0 per determinare la qualità</vt:lpstr>
      <vt:lpstr>Logaritmo d’interazione tra abitazioni accatastate e  geolocalizzazione del volantino</vt:lpstr>
      <vt:lpstr>report analitico Delle qualità</vt:lpstr>
      <vt:lpstr>Presentazione standard di PowerPoint</vt:lpstr>
      <vt:lpstr>La remunerazione della distribuzione in base alla qualità raggiunta è un sistema meritocratico trasparente.   </vt:lpstr>
      <vt:lpstr>Controllo con report ed alert istantanei </vt:lpstr>
      <vt:lpstr>Molti altri report entrano nello specifico:</vt:lpstr>
      <vt:lpstr>Si paga ciò che si traccia </vt:lpstr>
      <vt:lpstr>Le informazioni derivanti dalla certificazione di Recapito Certo servono per aumentare l’efficacia e ridurre gli sprechi</vt:lpstr>
      <vt:lpstr>Il dato univoco e geolocalizzato permette un facile collegamento al web e diventa uno strumento di controllo dell’effettiva lettura del volantino.   </vt:lpstr>
      <vt:lpstr>IL CAMBIAMENTO SOCIALE DEL COMUNICARE </vt:lpstr>
      <vt:lpstr>Cosa ci colpisce?</vt:lpstr>
      <vt:lpstr>Presentazione standard di PowerPoint</vt:lpstr>
      <vt:lpstr>I numeri della campagna video </vt:lpstr>
      <vt:lpstr>Obiettivo  Recapito Certo 3.0</vt:lpstr>
      <vt:lpstr>E per chi è più evoluto…  recapito certo  sostiene  Coflyer </vt:lpstr>
      <vt:lpstr>Presentazione standard di PowerPoint</vt:lpstr>
      <vt:lpstr>Presentazione standard di PowerPoint</vt:lpstr>
      <vt:lpstr>Concludendo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Ironia, condivisione social e diffusione mirata:                           LA NUOVA VITA DEL VOLANTINO NELL’ERA DIGITALE</dc:title>
  <cp:lastModifiedBy>Microsoft Office User</cp:lastModifiedBy>
  <cp:revision>32</cp:revision>
  <dcterms:modified xsi:type="dcterms:W3CDTF">2018-09-18T15:02:59Z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3440671</vt:lpwstr>
  </property>
  <property fmtid="{D5CDD505-2E9C-101B-9397-08002B2CF9AE}" name="NXPowerLiteSettings" pid="3">
    <vt:lpwstr>C7000400038000</vt:lpwstr>
  </property>
  <property fmtid="{D5CDD505-2E9C-101B-9397-08002B2CF9AE}" name="NXPowerLiteVersion" pid="4">
    <vt:lpwstr>S8.2.2</vt:lpwstr>
  </property>
</Properties>
</file>